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Fira Sans ExtraBold"/>
      <p:bold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Fethi Tekyaygi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FiraSansExtra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Extra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0-01T09:00:20.378">
    <p:pos x="6000" y="0"/>
    <p:text>Weighted Moving Average ve momentum kısımlarını da anlat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f14b11b2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f14b11b2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e501ee7d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e501ee7d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d60020e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d60020e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e501ee7d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e501ee7d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d60020ed8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d60020ed8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e501ee7d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e501ee7d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e501ee7d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e501ee7d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d60020ed8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d60020ed8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d60020ed8_2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d60020ed8_2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d60020ed8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d60020ed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e33ace2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e33ace2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79dfb3c9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79dfb3c9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e33ace2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e33ace2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e33ace2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e33ace2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e33ace2f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e33ace2f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e33ace2f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e33ace2f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e501ee7de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e501ee7de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d60020ed8_3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d60020ed8_3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d60020ed8_3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d60020ed8_3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d60020ed8_3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d60020ed8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1000"/>
              </a:spcAft>
              <a:buClr>
                <a:schemeClr val="dk1"/>
              </a:buClr>
              <a:buSzPts val="1400"/>
              <a:buFont typeface="Century"/>
              <a:buAutoNum type="arabicPeriod"/>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d60020ed8_3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d60020ed8_3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d60020ed8_3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d60020ed8_3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77fcf19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77fcf19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d60020ed8_3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d60020ed8_3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d60020ed8_3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d60020ed8_3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d60020ed8_3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d60020ed8_3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e501ee7d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e501ee7d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d60020ed8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d60020ed8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d60020ed8_2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d60020ed8_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d60020ed8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d60020ed8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d60020ed8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d60020ed8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t/>
            </a:r>
            <a:endParaRPr sz="15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d60020ed8_3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d60020ed8_3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d60020ed8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d60020ed8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79dfb3c9b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e79dfb3c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d60020ed8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d60020ed8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Century"/>
              <a:ea typeface="Century"/>
              <a:cs typeface="Century"/>
              <a:sym typeface="Century"/>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e501ee7d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e501ee7d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d60020ed8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d60020ed8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d60020ed8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d60020ed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d60020ed8_2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d60020ed8_2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d60020ed8_2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d60020ed8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d60020ed8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d60020ed8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d60020ed8_2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d60020ed8_2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d60020ed8_2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d60020ed8_2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e501ee7de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e501ee7de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d60020ed8_3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d60020ed8_3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e501ee7de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e501ee7de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d5c0ade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d5c0ade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ca048829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ca048829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ca04882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ca04882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d60020ed8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d60020ed8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e501ee7de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e501ee7de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d60020ed8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d60020ed8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ca048829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ca048829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e501ee7de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e501ee7de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d60020ed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d60020ed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d60020ed8_3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d60020ed8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e501ee7de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e501ee7de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e501ee7de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e501ee7de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e502394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e502394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e78ae5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e78ae5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d60020ed8_3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d60020ed8_3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d60020e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d60020e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0" name="Google Shape;10;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pic>
        <p:nvPicPr>
          <p:cNvPr id="11" name="Google Shape;11;p1"/>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1.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comments" Target="../comments/commen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sz="4800"/>
              <a:t>Introduction to Deep Learning</a:t>
            </a:r>
            <a:endParaRPr sz="4800"/>
          </a:p>
        </p:txBody>
      </p:sp>
      <p:sp>
        <p:nvSpPr>
          <p:cNvPr id="58" name="Google Shape;58;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tr"/>
              <a:t>Neural Networks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Linear Regression Math</a:t>
            </a:r>
            <a:endParaRPr/>
          </a:p>
        </p:txBody>
      </p:sp>
      <p:sp>
        <p:nvSpPr>
          <p:cNvPr id="115" name="Google Shape;115;p22"/>
          <p:cNvSpPr txBox="1"/>
          <p:nvPr>
            <p:ph idx="1" type="body"/>
          </p:nvPr>
        </p:nvSpPr>
        <p:spPr>
          <a:xfrm>
            <a:off x="311700" y="1152475"/>
            <a:ext cx="8520600" cy="70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Linear Regression establishes a relationship between a dependent variable (y) and one or more independent variables (x).</a:t>
            </a:r>
            <a:endParaRPr/>
          </a:p>
        </p:txBody>
      </p:sp>
      <p:pic>
        <p:nvPicPr>
          <p:cNvPr id="116" name="Google Shape;116;p22"/>
          <p:cNvPicPr preferRelativeResize="0"/>
          <p:nvPr/>
        </p:nvPicPr>
        <p:blipFill>
          <a:blip r:embed="rId3">
            <a:alphaModFix/>
          </a:blip>
          <a:stretch>
            <a:fillRect/>
          </a:stretch>
        </p:blipFill>
        <p:spPr>
          <a:xfrm>
            <a:off x="3749400" y="1861075"/>
            <a:ext cx="4783702" cy="1263200"/>
          </a:xfrm>
          <a:prstGeom prst="rect">
            <a:avLst/>
          </a:prstGeom>
          <a:noFill/>
          <a:ln>
            <a:noFill/>
          </a:ln>
        </p:spPr>
      </p:pic>
      <p:pic>
        <p:nvPicPr>
          <p:cNvPr id="117" name="Google Shape;117;p22"/>
          <p:cNvPicPr preferRelativeResize="0"/>
          <p:nvPr/>
        </p:nvPicPr>
        <p:blipFill rotWithShape="1">
          <a:blip r:embed="rId4">
            <a:alphaModFix/>
          </a:blip>
          <a:srcRect b="0" l="0" r="2846" t="81000"/>
          <a:stretch/>
        </p:blipFill>
        <p:spPr>
          <a:xfrm>
            <a:off x="592725" y="4169716"/>
            <a:ext cx="2827275" cy="511684"/>
          </a:xfrm>
          <a:prstGeom prst="rect">
            <a:avLst/>
          </a:prstGeom>
          <a:noFill/>
          <a:ln>
            <a:noFill/>
          </a:ln>
        </p:spPr>
      </p:pic>
      <p:pic>
        <p:nvPicPr>
          <p:cNvPr id="118" name="Google Shape;118;p22"/>
          <p:cNvPicPr preferRelativeResize="0"/>
          <p:nvPr/>
        </p:nvPicPr>
        <p:blipFill rotWithShape="1">
          <a:blip r:embed="rId5">
            <a:alphaModFix/>
          </a:blip>
          <a:srcRect b="15533" l="11424" r="15853" t="12451"/>
          <a:stretch/>
        </p:blipFill>
        <p:spPr>
          <a:xfrm>
            <a:off x="592725" y="1787300"/>
            <a:ext cx="2827274" cy="2382416"/>
          </a:xfrm>
          <a:prstGeom prst="rect">
            <a:avLst/>
          </a:prstGeom>
          <a:noFill/>
          <a:ln>
            <a:noFill/>
          </a:ln>
        </p:spPr>
      </p:pic>
      <p:pic>
        <p:nvPicPr>
          <p:cNvPr id="119" name="Google Shape;119;p22"/>
          <p:cNvPicPr preferRelativeResize="0"/>
          <p:nvPr/>
        </p:nvPicPr>
        <p:blipFill rotWithShape="1">
          <a:blip r:embed="rId6">
            <a:alphaModFix/>
          </a:blip>
          <a:srcRect b="22446" l="8581" r="8581" t="21827"/>
          <a:stretch/>
        </p:blipFill>
        <p:spPr>
          <a:xfrm>
            <a:off x="3500450" y="3300708"/>
            <a:ext cx="5281599" cy="13806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Logistic Regression is a form of regression where the dependent variable is a categorical variable. With this function, binary classification problems can be solved.</a:t>
            </a:r>
            <a:endParaRPr/>
          </a:p>
        </p:txBody>
      </p:sp>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Logistic</a:t>
            </a:r>
            <a:r>
              <a:rPr lang="tr"/>
              <a:t> Regression Math</a:t>
            </a:r>
            <a:endParaRPr/>
          </a:p>
          <a:p>
            <a:pPr indent="0" lvl="0" marL="0" rtl="0" algn="l">
              <a:spcBef>
                <a:spcPts val="0"/>
              </a:spcBef>
              <a:spcAft>
                <a:spcPts val="0"/>
              </a:spcAft>
              <a:buNone/>
            </a:pPr>
            <a:r>
              <a:t/>
            </a:r>
            <a:endParaRPr/>
          </a:p>
        </p:txBody>
      </p:sp>
      <p:pic>
        <p:nvPicPr>
          <p:cNvPr id="126" name="Google Shape;126;p23"/>
          <p:cNvPicPr preferRelativeResize="0"/>
          <p:nvPr/>
        </p:nvPicPr>
        <p:blipFill>
          <a:blip r:embed="rId3">
            <a:alphaModFix/>
          </a:blip>
          <a:stretch>
            <a:fillRect/>
          </a:stretch>
        </p:blipFill>
        <p:spPr>
          <a:xfrm>
            <a:off x="1631212" y="2134775"/>
            <a:ext cx="5881574" cy="260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311700" y="1152475"/>
            <a:ext cx="8520600" cy="154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The sigmoid function is an activation function that extracts a probability value by compressing a continuous value between 0 and 1.</a:t>
            </a:r>
            <a:endParaRPr/>
          </a:p>
          <a:p>
            <a:pPr indent="-317500" lvl="0" marL="457200" rtl="0" algn="l">
              <a:spcBef>
                <a:spcPts val="1200"/>
              </a:spcBef>
              <a:spcAft>
                <a:spcPts val="0"/>
              </a:spcAft>
              <a:buSzPts val="1400"/>
              <a:buChar char="●"/>
            </a:pPr>
            <a:r>
              <a:rPr lang="tr"/>
              <a:t>It has an S-shaped curve</a:t>
            </a:r>
            <a:endParaRPr/>
          </a:p>
          <a:p>
            <a:pPr indent="-317500" lvl="0" marL="457200" rtl="0" algn="l">
              <a:spcBef>
                <a:spcPts val="0"/>
              </a:spcBef>
              <a:spcAft>
                <a:spcPts val="0"/>
              </a:spcAft>
              <a:buSzPts val="1400"/>
              <a:buChar char="●"/>
            </a:pPr>
            <a:r>
              <a:rPr lang="tr"/>
              <a:t>Compresses the value between 0 and 1</a:t>
            </a:r>
            <a:endParaRPr/>
          </a:p>
          <a:p>
            <a:pPr indent="-317500" lvl="0" marL="457200" rtl="0" algn="l">
              <a:spcBef>
                <a:spcPts val="0"/>
              </a:spcBef>
              <a:spcAft>
                <a:spcPts val="0"/>
              </a:spcAft>
              <a:buSzPts val="1400"/>
              <a:buChar char="●"/>
            </a:pPr>
            <a:r>
              <a:rPr lang="tr"/>
              <a:t>Sigmoid Function is used in logistic regression problem</a:t>
            </a:r>
            <a:endParaRPr/>
          </a:p>
        </p:txBody>
      </p:sp>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Sigmoid Activation Function</a:t>
            </a:r>
            <a:endParaRPr/>
          </a:p>
        </p:txBody>
      </p:sp>
      <p:pic>
        <p:nvPicPr>
          <p:cNvPr id="133" name="Google Shape;133;p24"/>
          <p:cNvPicPr preferRelativeResize="0"/>
          <p:nvPr/>
        </p:nvPicPr>
        <p:blipFill>
          <a:blip r:embed="rId3">
            <a:alphaModFix/>
          </a:blip>
          <a:stretch>
            <a:fillRect/>
          </a:stretch>
        </p:blipFill>
        <p:spPr>
          <a:xfrm>
            <a:off x="774600" y="2889400"/>
            <a:ext cx="3797399" cy="133735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3425" y="2642075"/>
            <a:ext cx="2987925" cy="1991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1000"/>
                                        <p:tgtEl>
                                          <p:spTgt spid="1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animEffect filter="fade" transition="in">
                                      <p:cBhvr>
                                        <p:cTn dur="1000"/>
                                        <p:tgtEl>
                                          <p:spTgt spid="1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animEffect filter="fade" transition="in">
                                      <p:cBhvr>
                                        <p:cTn dur="1000"/>
                                        <p:tgtEl>
                                          <p:spTgt spid="1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3" st="3"/>
                                            </p:txEl>
                                          </p:spTgt>
                                        </p:tgtEl>
                                        <p:attrNameLst>
                                          <p:attrName>style.visibility</p:attrName>
                                        </p:attrNameLst>
                                      </p:cBhvr>
                                      <p:to>
                                        <p:strVal val="visible"/>
                                      </p:to>
                                    </p:set>
                                    <p:animEffect filter="fade" transition="in">
                                      <p:cBhvr>
                                        <p:cTn dur="1000"/>
                                        <p:tgtEl>
                                          <p:spTgt spid="13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1433700"/>
            <a:ext cx="8520600" cy="227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Components and Mathematics of Artificial Neural Networks</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In basic machine learning, weight is a feature coefficient that indicates how much an independent variable affects the dependent variable.</a:t>
            </a:r>
            <a:endParaRPr/>
          </a:p>
          <a:p>
            <a:pPr indent="0" lvl="0" marL="0" rtl="0" algn="l">
              <a:spcBef>
                <a:spcPts val="1200"/>
              </a:spcBef>
              <a:spcAft>
                <a:spcPts val="0"/>
              </a:spcAft>
              <a:buClr>
                <a:schemeClr val="dk1"/>
              </a:buClr>
              <a:buSzPts val="1100"/>
              <a:buFont typeface="Arial"/>
              <a:buNone/>
            </a:pPr>
            <a:r>
              <a:rPr lang="tr"/>
              <a:t>In Artificial Neural Networks, the weight is the </a:t>
            </a:r>
            <a:r>
              <a:rPr lang="tr">
                <a:highlight>
                  <a:srgbClr val="C9DAF8"/>
                </a:highlight>
              </a:rPr>
              <a:t>coefficients of each neuron value</a:t>
            </a:r>
            <a:r>
              <a:rPr lang="tr"/>
              <a:t>.</a:t>
            </a:r>
            <a:endParaRPr/>
          </a:p>
          <a:p>
            <a:pPr indent="0" lvl="0" marL="0" rtl="0" algn="l">
              <a:spcBef>
                <a:spcPts val="1200"/>
              </a:spcBef>
              <a:spcAft>
                <a:spcPts val="0"/>
              </a:spcAft>
              <a:buClr>
                <a:schemeClr val="dk1"/>
              </a:buClr>
              <a:buSzPts val="1100"/>
              <a:buFont typeface="Arial"/>
              <a:buNone/>
            </a:pPr>
            <a:r>
              <a:rPr lang="tr"/>
              <a:t>Neurons that connecting to a neuron are multiplied by their own weight.</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rPr lang="tr" sz="1700">
                <a:highlight>
                  <a:srgbClr val="FFF2CC"/>
                </a:highlight>
              </a:rPr>
              <a:t>y = wo * x0 + w1 * x1+w2 * x2</a:t>
            </a:r>
            <a:endParaRPr sz="1700">
              <a:highlight>
                <a:srgbClr val="FFF2CC"/>
              </a:highlight>
            </a:endParaRPr>
          </a:p>
        </p:txBody>
      </p:sp>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Weight</a:t>
            </a:r>
            <a:endParaRPr/>
          </a:p>
        </p:txBody>
      </p:sp>
      <p:pic>
        <p:nvPicPr>
          <p:cNvPr id="146" name="Google Shape;146;p26"/>
          <p:cNvPicPr preferRelativeResize="0"/>
          <p:nvPr/>
        </p:nvPicPr>
        <p:blipFill>
          <a:blip r:embed="rId3">
            <a:alphaModFix/>
          </a:blip>
          <a:stretch>
            <a:fillRect/>
          </a:stretch>
        </p:blipFill>
        <p:spPr>
          <a:xfrm>
            <a:off x="4715975" y="1290504"/>
            <a:ext cx="4187149" cy="3140351"/>
          </a:xfrm>
          <a:prstGeom prst="rect">
            <a:avLst/>
          </a:prstGeom>
          <a:noFill/>
          <a:ln>
            <a:noFill/>
          </a:ln>
        </p:spPr>
      </p:pic>
      <p:sp>
        <p:nvSpPr>
          <p:cNvPr id="147" name="Google Shape;147;p26"/>
          <p:cNvSpPr/>
          <p:nvPr/>
        </p:nvSpPr>
        <p:spPr>
          <a:xfrm>
            <a:off x="7844725" y="1290500"/>
            <a:ext cx="10584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10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10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10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animEffect filter="fade" transition="in">
                                      <p:cBhvr>
                                        <p:cTn dur="1000"/>
                                        <p:tgtEl>
                                          <p:spTgt spid="1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animEffect filter="fade" transition="in">
                                      <p:cBhvr>
                                        <p:cTn dur="1000"/>
                                        <p:tgtEl>
                                          <p:spTgt spid="14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Bias</a:t>
            </a:r>
            <a:endParaRPr/>
          </a:p>
        </p:txBody>
      </p:sp>
      <p:sp>
        <p:nvSpPr>
          <p:cNvPr id="153" name="Google Shape;153;p27"/>
          <p:cNvSpPr txBox="1"/>
          <p:nvPr>
            <p:ph idx="1" type="body"/>
          </p:nvPr>
        </p:nvSpPr>
        <p:spPr>
          <a:xfrm>
            <a:off x="311700" y="1152475"/>
            <a:ext cx="45954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b="1" lang="tr"/>
              <a:t>Bias </a:t>
            </a:r>
            <a:r>
              <a:rPr lang="tr"/>
              <a:t>allows the activation function to be shifted left or right to better fit the data.</a:t>
            </a:r>
            <a:endParaRPr/>
          </a:p>
          <a:p>
            <a:pPr indent="0" lvl="0" marL="0" rtl="0" algn="l">
              <a:spcBef>
                <a:spcPts val="1200"/>
              </a:spcBef>
              <a:spcAft>
                <a:spcPts val="0"/>
              </a:spcAft>
              <a:buClr>
                <a:schemeClr val="dk1"/>
              </a:buClr>
              <a:buSzPts val="1100"/>
              <a:buFont typeface="Arial"/>
              <a:buNone/>
            </a:pPr>
            <a:r>
              <a:rPr lang="tr"/>
              <a:t>Bias is also a </a:t>
            </a:r>
            <a:r>
              <a:rPr lang="tr">
                <a:highlight>
                  <a:srgbClr val="C9DAF8"/>
                </a:highlight>
              </a:rPr>
              <a:t>threshold that determines whether the output of a neuron is transmitted to the next layer</a:t>
            </a:r>
            <a:r>
              <a:rPr lang="tr"/>
              <a:t>. If the output of our neuron cannot exceed a certain threshold value (bias), the output is not transmitted to the next layer.</a:t>
            </a:r>
            <a:endParaRPr/>
          </a:p>
          <a:p>
            <a:pPr indent="0" lvl="0" marL="0" rtl="0" algn="l">
              <a:spcBef>
                <a:spcPts val="1200"/>
              </a:spcBef>
              <a:spcAft>
                <a:spcPts val="0"/>
              </a:spcAft>
              <a:buClr>
                <a:schemeClr val="dk1"/>
              </a:buClr>
              <a:buSzPts val="1100"/>
              <a:buFont typeface="Arial"/>
              <a:buNone/>
            </a:pPr>
            <a:r>
              <a:rPr lang="tr"/>
              <a:t>All neurons connected to a neuron in the network are multiplied by their own weights. In the following example, an equation is obtained as follows:</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rPr lang="tr"/>
              <a:t>If there was no bias, an equation would appear like this:</a:t>
            </a:r>
            <a:endParaRPr b="1"/>
          </a:p>
        </p:txBody>
      </p:sp>
      <p:pic>
        <p:nvPicPr>
          <p:cNvPr id="154" name="Google Shape;154;p27"/>
          <p:cNvPicPr preferRelativeResize="0"/>
          <p:nvPr/>
        </p:nvPicPr>
        <p:blipFill>
          <a:blip r:embed="rId3">
            <a:alphaModFix/>
          </a:blip>
          <a:stretch>
            <a:fillRect/>
          </a:stretch>
        </p:blipFill>
        <p:spPr>
          <a:xfrm>
            <a:off x="4835920" y="1646413"/>
            <a:ext cx="4176424" cy="2428525"/>
          </a:xfrm>
          <a:prstGeom prst="rect">
            <a:avLst/>
          </a:prstGeom>
          <a:noFill/>
          <a:ln>
            <a:noFill/>
          </a:ln>
        </p:spPr>
      </p:pic>
      <p:pic>
        <p:nvPicPr>
          <p:cNvPr id="155" name="Google Shape;155;p27"/>
          <p:cNvPicPr preferRelativeResize="0"/>
          <p:nvPr/>
        </p:nvPicPr>
        <p:blipFill rotWithShape="1">
          <a:blip r:embed="rId4">
            <a:alphaModFix/>
          </a:blip>
          <a:srcRect b="19620" l="0" r="0" t="24272"/>
          <a:stretch/>
        </p:blipFill>
        <p:spPr>
          <a:xfrm>
            <a:off x="830201" y="3648125"/>
            <a:ext cx="3558375" cy="374975"/>
          </a:xfrm>
          <a:prstGeom prst="rect">
            <a:avLst/>
          </a:prstGeom>
          <a:noFill/>
          <a:ln>
            <a:noFill/>
          </a:ln>
        </p:spPr>
      </p:pic>
      <p:pic>
        <p:nvPicPr>
          <p:cNvPr id="156" name="Google Shape;156;p27"/>
          <p:cNvPicPr preferRelativeResize="0"/>
          <p:nvPr/>
        </p:nvPicPr>
        <p:blipFill rotWithShape="1">
          <a:blip r:embed="rId5">
            <a:alphaModFix/>
          </a:blip>
          <a:srcRect b="27596" l="0" r="14871" t="26523"/>
          <a:stretch/>
        </p:blipFill>
        <p:spPr>
          <a:xfrm>
            <a:off x="1012763" y="4403300"/>
            <a:ext cx="3193250" cy="32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1000"/>
                                        <p:tgtEl>
                                          <p:spTgt spid="1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4" st="4"/>
                                            </p:txEl>
                                          </p:spTgt>
                                        </p:tgtEl>
                                        <p:attrNameLst>
                                          <p:attrName>style.visibility</p:attrName>
                                        </p:attrNameLst>
                                      </p:cBhvr>
                                      <p:to>
                                        <p:strVal val="visible"/>
                                      </p:to>
                                    </p:set>
                                    <p:animEffect filter="fade" transition="in">
                                      <p:cBhvr>
                                        <p:cTn dur="1000"/>
                                        <p:tgtEl>
                                          <p:spTgt spid="1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Input</a:t>
            </a:r>
            <a:endParaRPr/>
          </a:p>
        </p:txBody>
      </p:sp>
      <p:sp>
        <p:nvSpPr>
          <p:cNvPr id="162" name="Google Shape;162;p28"/>
          <p:cNvSpPr txBox="1"/>
          <p:nvPr>
            <p:ph idx="1" type="body"/>
          </p:nvPr>
        </p:nvSpPr>
        <p:spPr>
          <a:xfrm>
            <a:off x="311700" y="1152475"/>
            <a:ext cx="4164300" cy="351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 an artificial neural network, the shape of the input data and the shape of the input layer of the artificial neural network must be the same. This layer is where the data enters the network.</a:t>
            </a:r>
            <a:endParaRPr/>
          </a:p>
          <a:p>
            <a:pPr indent="0" lvl="0" marL="0" rtl="0" algn="l">
              <a:spcBef>
                <a:spcPts val="1200"/>
              </a:spcBef>
              <a:spcAft>
                <a:spcPts val="0"/>
              </a:spcAft>
              <a:buNone/>
            </a:pPr>
            <a:r>
              <a:t/>
            </a:r>
            <a:endParaRPr i="1">
              <a:solidFill>
                <a:schemeClr val="dk2"/>
              </a:solidFill>
            </a:endParaRPr>
          </a:p>
          <a:p>
            <a:pPr indent="0" lvl="0" marL="0" rtl="0" algn="l">
              <a:spcBef>
                <a:spcPts val="1200"/>
              </a:spcBef>
              <a:spcAft>
                <a:spcPts val="1200"/>
              </a:spcAft>
              <a:buNone/>
            </a:pPr>
            <a:r>
              <a:rPr i="1" lang="tr">
                <a:solidFill>
                  <a:schemeClr val="dk2"/>
                </a:solidFill>
              </a:rPr>
              <a:t>The input layer of the Neural Network accepts the data as vectors and if the data has more dimensions than rank 1 tensor, it should be reduced to rank 1 tensor using data reshape. For example, to export your 28x28 data to your neural network, you must convert it to a vector with 784 elements.</a:t>
            </a:r>
            <a:endParaRPr i="1">
              <a:solidFill>
                <a:schemeClr val="dk2"/>
              </a:solidFill>
            </a:endParaRPr>
          </a:p>
        </p:txBody>
      </p:sp>
      <p:pic>
        <p:nvPicPr>
          <p:cNvPr id="163" name="Google Shape;163;p28"/>
          <p:cNvPicPr preferRelativeResize="0"/>
          <p:nvPr/>
        </p:nvPicPr>
        <p:blipFill>
          <a:blip r:embed="rId3">
            <a:alphaModFix/>
          </a:blip>
          <a:stretch>
            <a:fillRect/>
          </a:stretch>
        </p:blipFill>
        <p:spPr>
          <a:xfrm>
            <a:off x="4572000" y="1588175"/>
            <a:ext cx="4303500" cy="242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10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10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1000"/>
                                        <p:tgtEl>
                                          <p:spTgt spid="1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Output</a:t>
            </a:r>
            <a:endParaRPr/>
          </a:p>
        </p:txBody>
      </p:sp>
      <p:sp>
        <p:nvSpPr>
          <p:cNvPr id="169" name="Google Shape;169;p29"/>
          <p:cNvSpPr txBox="1"/>
          <p:nvPr>
            <p:ph idx="1" type="body"/>
          </p:nvPr>
        </p:nvSpPr>
        <p:spPr>
          <a:xfrm>
            <a:off x="311700" y="1152475"/>
            <a:ext cx="440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The output layer is responsible for producing the final result. A neural network should always have an output layer.</a:t>
            </a:r>
            <a:endParaRPr/>
          </a:p>
          <a:p>
            <a:pPr indent="0" lvl="0" marL="0" rtl="0" algn="l">
              <a:spcBef>
                <a:spcPts val="1200"/>
              </a:spcBef>
              <a:spcAft>
                <a:spcPts val="1200"/>
              </a:spcAft>
              <a:buNone/>
            </a:pPr>
            <a:r>
              <a:rPr lang="tr"/>
              <a:t>The desired output is obtained through the activation function that determined in the output layer according to the type of problem.</a:t>
            </a:r>
            <a:endParaRPr/>
          </a:p>
        </p:txBody>
      </p:sp>
      <p:pic>
        <p:nvPicPr>
          <p:cNvPr id="170" name="Google Shape;170;p29"/>
          <p:cNvPicPr preferRelativeResize="0"/>
          <p:nvPr/>
        </p:nvPicPr>
        <p:blipFill>
          <a:blip r:embed="rId3">
            <a:alphaModFix/>
          </a:blip>
          <a:stretch>
            <a:fillRect/>
          </a:stretch>
        </p:blipFill>
        <p:spPr>
          <a:xfrm>
            <a:off x="4796495" y="1646413"/>
            <a:ext cx="4176424" cy="242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10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1000"/>
                                        <p:tgtEl>
                                          <p:spTgt spid="16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Simple Perceptron Coding</a:t>
            </a:r>
            <a:endParaRPr sz="4800"/>
          </a:p>
        </p:txBody>
      </p:sp>
      <p:pic>
        <p:nvPicPr>
          <p:cNvPr id="176" name="Google Shape;176;p30"/>
          <p:cNvPicPr preferRelativeResize="0"/>
          <p:nvPr/>
        </p:nvPicPr>
        <p:blipFill>
          <a:blip r:embed="rId3">
            <a:alphaModFix/>
          </a:blip>
          <a:stretch>
            <a:fillRect/>
          </a:stretch>
        </p:blipFill>
        <p:spPr>
          <a:xfrm>
            <a:off x="8680900" y="4466250"/>
            <a:ext cx="463100" cy="463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Data Types</a:t>
            </a:r>
            <a:r>
              <a:rPr lang="tr"/>
              <a:t> &amp; Tensors</a:t>
            </a:r>
            <a:endParaRPr/>
          </a:p>
        </p:txBody>
      </p:sp>
      <p:sp>
        <p:nvSpPr>
          <p:cNvPr id="182" name="Google Shape;18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The data fed into neural networks can be described by the data types in linear algebra.</a:t>
            </a:r>
            <a:endParaRPr/>
          </a:p>
          <a:p>
            <a:pPr indent="0" lvl="0" marL="0" rtl="0" algn="l">
              <a:spcBef>
                <a:spcPts val="1200"/>
              </a:spcBef>
              <a:spcAft>
                <a:spcPts val="0"/>
              </a:spcAft>
              <a:buClr>
                <a:schemeClr val="dk1"/>
              </a:buClr>
              <a:buSzPts val="1100"/>
              <a:buFont typeface="Arial"/>
              <a:buNone/>
            </a:pPr>
            <a:r>
              <a:rPr b="1" lang="tr"/>
              <a:t>Scalar:</a:t>
            </a:r>
            <a:r>
              <a:rPr lang="tr"/>
              <a:t> Data with singular value. Scalar value is also Rank 0 Tensor.</a:t>
            </a:r>
            <a:endParaRPr/>
          </a:p>
          <a:p>
            <a:pPr indent="0" lvl="0" marL="0" rtl="0" algn="l">
              <a:spcBef>
                <a:spcPts val="1200"/>
              </a:spcBef>
              <a:spcAft>
                <a:spcPts val="0"/>
              </a:spcAft>
              <a:buClr>
                <a:schemeClr val="dk1"/>
              </a:buClr>
              <a:buSzPts val="1100"/>
              <a:buFont typeface="Arial"/>
              <a:buNone/>
            </a:pPr>
            <a:r>
              <a:rPr b="1" lang="tr"/>
              <a:t>Vector:</a:t>
            </a:r>
            <a:r>
              <a:rPr lang="tr"/>
              <a:t> It is one-dimensional collection data. Vector is also Rank 1 Tensor.</a:t>
            </a:r>
            <a:endParaRPr/>
          </a:p>
          <a:p>
            <a:pPr indent="0" lvl="0" marL="0" rtl="0" algn="l">
              <a:spcBef>
                <a:spcPts val="1200"/>
              </a:spcBef>
              <a:spcAft>
                <a:spcPts val="0"/>
              </a:spcAft>
              <a:buClr>
                <a:schemeClr val="dk1"/>
              </a:buClr>
              <a:buSzPts val="1100"/>
              <a:buFont typeface="Arial"/>
              <a:buNone/>
            </a:pPr>
            <a:r>
              <a:rPr b="1" lang="tr"/>
              <a:t>Matrix:</a:t>
            </a:r>
            <a:r>
              <a:rPr lang="tr"/>
              <a:t> It is two-dimensional collection data. The Matrix is also a Rank 2 Tensor.</a:t>
            </a:r>
            <a:endParaRPr/>
          </a:p>
          <a:p>
            <a:pPr indent="0" lvl="0" marL="0" rtl="0" algn="l">
              <a:spcBef>
                <a:spcPts val="1200"/>
              </a:spcBef>
              <a:spcAft>
                <a:spcPts val="0"/>
              </a:spcAft>
              <a:buClr>
                <a:schemeClr val="dk1"/>
              </a:buClr>
              <a:buSzPts val="1100"/>
              <a:buFont typeface="Arial"/>
              <a:buNone/>
            </a:pPr>
            <a:r>
              <a:rPr b="1" lang="tr"/>
              <a:t>Tensor:</a:t>
            </a:r>
            <a:r>
              <a:rPr lang="tr"/>
              <a:t> It is more than two dimensional collection data. They are tensors with more than 2 different rank.</a:t>
            </a:r>
            <a:endParaRPr/>
          </a:p>
          <a:p>
            <a:pPr indent="0" lvl="0" marL="0" rtl="0" algn="l">
              <a:spcBef>
                <a:spcPts val="1200"/>
              </a:spcBef>
              <a:spcAft>
                <a:spcPts val="1200"/>
              </a:spcAft>
              <a:buNone/>
            </a:pPr>
            <a:r>
              <a:t/>
            </a:r>
            <a:endParaRPr/>
          </a:p>
        </p:txBody>
      </p:sp>
      <p:pic>
        <p:nvPicPr>
          <p:cNvPr id="183" name="Google Shape;183;p31"/>
          <p:cNvPicPr preferRelativeResize="0"/>
          <p:nvPr/>
        </p:nvPicPr>
        <p:blipFill rotWithShape="1">
          <a:blip r:embed="rId3">
            <a:alphaModFix/>
          </a:blip>
          <a:srcRect b="7603" l="2804" r="2463" t="11510"/>
          <a:stretch/>
        </p:blipFill>
        <p:spPr>
          <a:xfrm>
            <a:off x="4309050" y="3476550"/>
            <a:ext cx="4523251" cy="1092325"/>
          </a:xfrm>
          <a:prstGeom prst="rect">
            <a:avLst/>
          </a:prstGeom>
          <a:noFill/>
          <a:ln>
            <a:noFill/>
          </a:ln>
        </p:spPr>
      </p:pic>
      <p:pic>
        <p:nvPicPr>
          <p:cNvPr id="184" name="Google Shape;184;p31"/>
          <p:cNvPicPr preferRelativeResize="0"/>
          <p:nvPr/>
        </p:nvPicPr>
        <p:blipFill>
          <a:blip r:embed="rId4">
            <a:alphaModFix/>
          </a:blip>
          <a:stretch>
            <a:fillRect/>
          </a:stretch>
        </p:blipFill>
        <p:spPr>
          <a:xfrm>
            <a:off x="357188" y="3311575"/>
            <a:ext cx="3629025" cy="125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0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1000"/>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1000"/>
                                        <p:tgtEl>
                                          <p:spTgt spid="1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3" st="3"/>
                                            </p:txEl>
                                          </p:spTgt>
                                        </p:tgtEl>
                                        <p:attrNameLst>
                                          <p:attrName>style.visibility</p:attrName>
                                        </p:attrNameLst>
                                      </p:cBhvr>
                                      <p:to>
                                        <p:strVal val="visible"/>
                                      </p:to>
                                    </p:set>
                                    <p:animEffect filter="fade" transition="in">
                                      <p:cBhvr>
                                        <p:cTn dur="1000"/>
                                        <p:tgtEl>
                                          <p:spTgt spid="1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4" st="4"/>
                                            </p:txEl>
                                          </p:spTgt>
                                        </p:tgtEl>
                                        <p:attrNameLst>
                                          <p:attrName>style.visibility</p:attrName>
                                        </p:attrNameLst>
                                      </p:cBhvr>
                                      <p:to>
                                        <p:strVal val="visible"/>
                                      </p:to>
                                    </p:set>
                                    <p:animEffect filter="fade" transition="in">
                                      <p:cBhvr>
                                        <p:cTn dur="1000"/>
                                        <p:tgtEl>
                                          <p:spTgt spid="1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5" st="5"/>
                                            </p:txEl>
                                          </p:spTgt>
                                        </p:tgtEl>
                                        <p:attrNameLst>
                                          <p:attrName>style.visibility</p:attrName>
                                        </p:attrNameLst>
                                      </p:cBhvr>
                                      <p:to>
                                        <p:strVal val="visible"/>
                                      </p:to>
                                    </p:set>
                                    <p:animEffect filter="fade" transition="in">
                                      <p:cBhvr>
                                        <p:cTn dur="1000"/>
                                        <p:tgtEl>
                                          <p:spTgt spid="18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Before Starting the Course</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tr"/>
              <a:t>Upon completion of this course, you will have acquired general knowledge of introductory artificial intelligence algorithms and data analysis</a:t>
            </a:r>
            <a:endParaRPr/>
          </a:p>
          <a:p>
            <a:pPr indent="-317500" lvl="0" marL="457200" rtl="0" algn="l">
              <a:spcBef>
                <a:spcPts val="1000"/>
              </a:spcBef>
              <a:spcAft>
                <a:spcPts val="0"/>
              </a:spcAft>
              <a:buSzPts val="1400"/>
              <a:buChar char="●"/>
            </a:pPr>
            <a:r>
              <a:rPr lang="tr"/>
              <a:t>Since the specific topics are difficult to understand and it will not be easy for the one to settle the logic during the lesson, a lot of individual practice is required</a:t>
            </a:r>
            <a:endParaRPr/>
          </a:p>
          <a:p>
            <a:pPr indent="-317500" lvl="0" marL="457200" rtl="0" algn="l">
              <a:spcBef>
                <a:spcPts val="1000"/>
              </a:spcBef>
              <a:spcAft>
                <a:spcPts val="0"/>
              </a:spcAft>
              <a:buSzPts val="1400"/>
              <a:buChar char="●"/>
            </a:pPr>
            <a:r>
              <a:rPr lang="tr"/>
              <a:t>Slides will be explained with visuals without drowning in texts. That is why it is extremely important to take notes during the lesson</a:t>
            </a:r>
            <a:endParaRPr/>
          </a:p>
          <a:p>
            <a:pPr indent="-317500" lvl="0" marL="457200" rtl="0" algn="l">
              <a:spcBef>
                <a:spcPts val="1000"/>
              </a:spcBef>
              <a:spcAft>
                <a:spcPts val="0"/>
              </a:spcAft>
              <a:buSzPts val="1400"/>
              <a:buChar char="●"/>
            </a:pPr>
            <a:r>
              <a:rPr lang="tr"/>
              <a:t>Since the titles are sufficient for basic level algorithms, the titles should be researched, and research should be done on sites that contain plenty of practice and theoretical information</a:t>
            </a:r>
            <a:endParaRPr/>
          </a:p>
          <a:p>
            <a:pPr indent="0" lvl="0" marL="0" rtl="0" algn="l">
              <a:spcBef>
                <a:spcPts val="1000"/>
              </a:spcBef>
              <a:spcAft>
                <a:spcPts val="10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Algebra Operations in Matrices</a:t>
            </a:r>
            <a:endParaRPr/>
          </a:p>
          <a:p>
            <a:pPr indent="0" lvl="0" marL="0" rtl="0" algn="l">
              <a:spcBef>
                <a:spcPts val="0"/>
              </a:spcBef>
              <a:spcAft>
                <a:spcPts val="0"/>
              </a:spcAft>
              <a:buNone/>
            </a:pPr>
            <a:r>
              <a:t/>
            </a:r>
            <a:endParaRPr/>
          </a:p>
        </p:txBody>
      </p:sp>
      <p:sp>
        <p:nvSpPr>
          <p:cNvPr id="190" name="Google Shape;19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Addition Operation: </a:t>
            </a:r>
            <a:r>
              <a:rPr lang="tr"/>
              <a:t>When two matrices are added, a new matrix is obtained by adding the spatially corresponding values. In order to add the matrices with each other, they must be of the same size, and the sum matrix is the same size as the summed matrices.</a:t>
            </a:r>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0"/>
              </a:spcAft>
              <a:buClr>
                <a:schemeClr val="dk1"/>
              </a:buClr>
              <a:buSzPts val="1100"/>
              <a:buFont typeface="Arial"/>
              <a:buNone/>
            </a:pPr>
            <a:r>
              <a:rPr b="1" lang="tr"/>
              <a:t>Element-wise Product (Hadamard Product): </a:t>
            </a:r>
            <a:r>
              <a:rPr lang="tr"/>
              <a:t>Hadamard multiplication of matrices is an element-wise operation. The spatially corresponding values are multiplied to produce a new matrix.</a:t>
            </a:r>
            <a:endParaRPr/>
          </a:p>
          <a:p>
            <a:pPr indent="0" lvl="0" marL="0" rtl="0" algn="l">
              <a:spcBef>
                <a:spcPts val="1200"/>
              </a:spcBef>
              <a:spcAft>
                <a:spcPts val="1200"/>
              </a:spcAft>
              <a:buNone/>
            </a:pPr>
            <a:r>
              <a:t/>
            </a:r>
            <a:endParaRPr b="1"/>
          </a:p>
        </p:txBody>
      </p:sp>
      <p:pic>
        <p:nvPicPr>
          <p:cNvPr id="191" name="Google Shape;191;p32"/>
          <p:cNvPicPr preferRelativeResize="0"/>
          <p:nvPr/>
        </p:nvPicPr>
        <p:blipFill>
          <a:blip r:embed="rId3">
            <a:alphaModFix/>
          </a:blip>
          <a:stretch>
            <a:fillRect/>
          </a:stretch>
        </p:blipFill>
        <p:spPr>
          <a:xfrm>
            <a:off x="2771763" y="2030500"/>
            <a:ext cx="3600450" cy="733425"/>
          </a:xfrm>
          <a:prstGeom prst="rect">
            <a:avLst/>
          </a:prstGeom>
          <a:noFill/>
          <a:ln>
            <a:noFill/>
          </a:ln>
        </p:spPr>
      </p:pic>
      <p:pic>
        <p:nvPicPr>
          <p:cNvPr id="192" name="Google Shape;192;p32"/>
          <p:cNvPicPr preferRelativeResize="0"/>
          <p:nvPr/>
        </p:nvPicPr>
        <p:blipFill>
          <a:blip r:embed="rId4">
            <a:alphaModFix/>
          </a:blip>
          <a:stretch>
            <a:fillRect/>
          </a:stretch>
        </p:blipFill>
        <p:spPr>
          <a:xfrm>
            <a:off x="2664312" y="3531826"/>
            <a:ext cx="3815375" cy="6673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Effect filter="fade" transition="in">
                                      <p:cBhvr>
                                        <p:cTn dur="1000"/>
                                        <p:tgtEl>
                                          <p:spTgt spid="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Effect filter="fade" transition="in">
                                      <p:cBhvr>
                                        <p:cTn dur="1000"/>
                                        <p:tgtEl>
                                          <p:spTgt spid="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Effect filter="fade" transition="in">
                                      <p:cBhvr>
                                        <p:cTn dur="1000"/>
                                        <p:tgtEl>
                                          <p:spTgt spid="1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animEffect filter="fade" transition="in">
                                      <p:cBhvr>
                                        <p:cTn dur="1000"/>
                                        <p:tgtEl>
                                          <p:spTgt spid="1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animEffect filter="fade" transition="in">
                                      <p:cBhvr>
                                        <p:cTn dur="1000"/>
                                        <p:tgtEl>
                                          <p:spTgt spid="1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Algebra Operations in Matrices</a:t>
            </a:r>
            <a:endParaRPr/>
          </a:p>
        </p:txBody>
      </p:sp>
      <p:sp>
        <p:nvSpPr>
          <p:cNvPr id="198" name="Google Shape;19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Dot product</a:t>
            </a:r>
            <a:r>
              <a:rPr lang="tr"/>
              <a:t>: </a:t>
            </a:r>
            <a:r>
              <a:rPr lang="tr"/>
              <a:t>When this operation is applied to vectors, the result is scalar. E.g:</a:t>
            </a:r>
            <a:r>
              <a:rPr lang="tr"/>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tr"/>
              <a:t>In order to apply this operation to matrices, the dimensions of the matrix should be mxn and nxm, respectively. The output tensor will be mxm in size.</a:t>
            </a:r>
            <a:endParaRPr/>
          </a:p>
        </p:txBody>
      </p:sp>
      <p:pic>
        <p:nvPicPr>
          <p:cNvPr id="199" name="Google Shape;199;p33"/>
          <p:cNvPicPr preferRelativeResize="0"/>
          <p:nvPr/>
        </p:nvPicPr>
        <p:blipFill>
          <a:blip r:embed="rId3">
            <a:alphaModFix/>
          </a:blip>
          <a:stretch>
            <a:fillRect/>
          </a:stretch>
        </p:blipFill>
        <p:spPr>
          <a:xfrm>
            <a:off x="406025" y="2015700"/>
            <a:ext cx="3600450" cy="733425"/>
          </a:xfrm>
          <a:prstGeom prst="rect">
            <a:avLst/>
          </a:prstGeom>
          <a:noFill/>
          <a:ln>
            <a:noFill/>
          </a:ln>
        </p:spPr>
      </p:pic>
      <p:pic>
        <p:nvPicPr>
          <p:cNvPr id="200" name="Google Shape;200;p33"/>
          <p:cNvPicPr preferRelativeResize="0"/>
          <p:nvPr/>
        </p:nvPicPr>
        <p:blipFill>
          <a:blip r:embed="rId4">
            <a:alphaModFix/>
          </a:blip>
          <a:stretch>
            <a:fillRect/>
          </a:stretch>
        </p:blipFill>
        <p:spPr>
          <a:xfrm>
            <a:off x="4759425" y="2015700"/>
            <a:ext cx="3749251" cy="141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1000"/>
                                        <p:tgtEl>
                                          <p:spTgt spid="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1000"/>
                                        <p:tgtEl>
                                          <p:spTgt spid="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1000"/>
                                        <p:tgtEl>
                                          <p:spTgt spid="1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animEffect filter="fade" transition="in">
                                      <p:cBhvr>
                                        <p:cTn dur="1000"/>
                                        <p:tgtEl>
                                          <p:spTgt spid="1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animEffect filter="fade" transition="in">
                                      <p:cBhvr>
                                        <p:cTn dur="1000"/>
                                        <p:tgtEl>
                                          <p:spTgt spid="1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animEffect filter="fade" transition="in">
                                      <p:cBhvr>
                                        <p:cTn dur="1000"/>
                                        <p:tgtEl>
                                          <p:spTgt spid="1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6" st="6"/>
                                            </p:txEl>
                                          </p:spTgt>
                                        </p:tgtEl>
                                        <p:attrNameLst>
                                          <p:attrName>style.visibility</p:attrName>
                                        </p:attrNameLst>
                                      </p:cBhvr>
                                      <p:to>
                                        <p:strVal val="visible"/>
                                      </p:to>
                                    </p:set>
                                    <p:animEffect filter="fade" transition="in">
                                      <p:cBhvr>
                                        <p:cTn dur="1000"/>
                                        <p:tgtEl>
                                          <p:spTgt spid="19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Algebra Operations in Matrices</a:t>
            </a:r>
            <a:endParaRPr/>
          </a:p>
        </p:txBody>
      </p:sp>
      <p:sp>
        <p:nvSpPr>
          <p:cNvPr id="206" name="Google Shape;206;p34"/>
          <p:cNvSpPr txBox="1"/>
          <p:nvPr>
            <p:ph idx="1" type="body"/>
          </p:nvPr>
        </p:nvSpPr>
        <p:spPr>
          <a:xfrm>
            <a:off x="311700" y="1152475"/>
            <a:ext cx="353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a:t>Dot product: </a:t>
            </a:r>
            <a:r>
              <a:rPr lang="tr"/>
              <a:t>The matrices are divided into vectors and the vectors are multiplied to get a scalar value. In the vectorization process, the rows of the first matrix of mxn size and the columns of the second matrix of nxm size are taken as vectors, and the matrix with the size of mxm is formed with the multiplication results.</a:t>
            </a:r>
            <a:endParaRPr/>
          </a:p>
        </p:txBody>
      </p:sp>
      <p:pic>
        <p:nvPicPr>
          <p:cNvPr id="207" name="Google Shape;207;p34"/>
          <p:cNvPicPr preferRelativeResize="0"/>
          <p:nvPr/>
        </p:nvPicPr>
        <p:blipFill>
          <a:blip r:embed="rId3">
            <a:alphaModFix/>
          </a:blip>
          <a:stretch>
            <a:fillRect/>
          </a:stretch>
        </p:blipFill>
        <p:spPr>
          <a:xfrm>
            <a:off x="3917225" y="1152475"/>
            <a:ext cx="5037308" cy="3416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1000"/>
                                        <p:tgtEl>
                                          <p:spTgt spid="20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Algebra Operations in Matrices</a:t>
            </a:r>
            <a:endParaRPr/>
          </a:p>
          <a:p>
            <a:pPr indent="0" lvl="0" marL="0" rtl="0" algn="l">
              <a:spcBef>
                <a:spcPts val="0"/>
              </a:spcBef>
              <a:spcAft>
                <a:spcPts val="0"/>
              </a:spcAft>
              <a:buNone/>
            </a:pPr>
            <a:r>
              <a:t/>
            </a:r>
            <a:endParaRPr/>
          </a:p>
        </p:txBody>
      </p:sp>
      <p:sp>
        <p:nvSpPr>
          <p:cNvPr id="213" name="Google Shape;21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a:t>Transpose Operation: </a:t>
            </a:r>
            <a:r>
              <a:rPr lang="tr"/>
              <a:t>This operation allows us to reverse the dimensions of the matrix. Converts a mxn matrix to nxm size. In Deep Learning, the input of our model can be a tensor of any rank, and these tensors may not be suitable for algebra operations in size. Transpose aims to provide this fit but does not always guarantee this fit, you may need to convert your matrix to a more customized size.</a:t>
            </a:r>
            <a:endParaRPr/>
          </a:p>
        </p:txBody>
      </p:sp>
      <p:pic>
        <p:nvPicPr>
          <p:cNvPr id="214" name="Google Shape;214;p35"/>
          <p:cNvPicPr preferRelativeResize="0"/>
          <p:nvPr/>
        </p:nvPicPr>
        <p:blipFill>
          <a:blip r:embed="rId3">
            <a:alphaModFix/>
          </a:blip>
          <a:stretch>
            <a:fillRect/>
          </a:stretch>
        </p:blipFill>
        <p:spPr>
          <a:xfrm>
            <a:off x="1727875" y="2649200"/>
            <a:ext cx="5688250" cy="184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1000"/>
                                        <p:tgtEl>
                                          <p:spTgt spid="21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Algebra Operations in Matrices</a:t>
            </a:r>
            <a:endParaRPr/>
          </a:p>
          <a:p>
            <a:pPr indent="0" lvl="0" marL="0" rtl="0" algn="l">
              <a:spcBef>
                <a:spcPts val="0"/>
              </a:spcBef>
              <a:spcAft>
                <a:spcPts val="0"/>
              </a:spcAft>
              <a:buNone/>
            </a:pPr>
            <a:r>
              <a:t/>
            </a:r>
            <a:endParaRPr/>
          </a:p>
        </p:txBody>
      </p:sp>
      <p:sp>
        <p:nvSpPr>
          <p:cNvPr id="220" name="Google Shape;220;p36"/>
          <p:cNvSpPr txBox="1"/>
          <p:nvPr>
            <p:ph idx="1" type="body"/>
          </p:nvPr>
        </p:nvSpPr>
        <p:spPr>
          <a:xfrm>
            <a:off x="311700" y="1152475"/>
            <a:ext cx="3749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The size of the tensor can be changed with the</a:t>
            </a:r>
            <a:r>
              <a:rPr b="1" lang="tr"/>
              <a:t> reshape() operation</a:t>
            </a:r>
            <a:r>
              <a:rPr lang="tr"/>
              <a:t> in Numpy. The point to be considered during this process is that your new dimension can hold as many elements as the old dimension.</a:t>
            </a:r>
            <a:endParaRPr/>
          </a:p>
          <a:p>
            <a:pPr indent="0" lvl="0" marL="0" rtl="0" algn="l">
              <a:spcBef>
                <a:spcPts val="1200"/>
              </a:spcBef>
              <a:spcAft>
                <a:spcPts val="1200"/>
              </a:spcAft>
              <a:buClr>
                <a:schemeClr val="dk1"/>
              </a:buClr>
              <a:buSzPts val="1100"/>
              <a:buFont typeface="Arial"/>
              <a:buNone/>
            </a:pPr>
            <a:r>
              <a:rPr i="1" lang="tr" sz="1200">
                <a:solidFill>
                  <a:srgbClr val="666666"/>
                </a:solidFill>
              </a:rPr>
              <a:t>For example, a 6x4 matrix will hold 24 elements. You can convert this size to 12x2 as this will also hold 24 elements. But you cannot convert the size of a 24-element tensor to 5x3. Because a 5x3 tensor holds 15 elements.</a:t>
            </a:r>
            <a:endParaRPr i="1" sz="1200">
              <a:solidFill>
                <a:srgbClr val="666666"/>
              </a:solidFill>
            </a:endParaRPr>
          </a:p>
        </p:txBody>
      </p:sp>
      <p:pic>
        <p:nvPicPr>
          <p:cNvPr id="221" name="Google Shape;221;p36"/>
          <p:cNvPicPr preferRelativeResize="0"/>
          <p:nvPr/>
        </p:nvPicPr>
        <p:blipFill rotWithShape="1">
          <a:blip r:embed="rId3">
            <a:alphaModFix/>
          </a:blip>
          <a:srcRect b="0" l="13951" r="9013" t="0"/>
          <a:stretch/>
        </p:blipFill>
        <p:spPr>
          <a:xfrm>
            <a:off x="4196675" y="1521350"/>
            <a:ext cx="4635628" cy="210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10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Effect filter="fade" transition="in">
                                      <p:cBhvr>
                                        <p:cTn dur="1000"/>
                                        <p:tgtEl>
                                          <p:spTgt spid="22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1808100"/>
            <a:ext cx="8520600" cy="15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How Does Neural Network Work?</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How Does Neural Network Work?</a:t>
            </a:r>
            <a:endParaRPr/>
          </a:p>
        </p:txBody>
      </p:sp>
      <p:sp>
        <p:nvSpPr>
          <p:cNvPr id="232" name="Google Shape;232;p38"/>
          <p:cNvSpPr txBox="1"/>
          <p:nvPr>
            <p:ph idx="1" type="body"/>
          </p:nvPr>
        </p:nvSpPr>
        <p:spPr>
          <a:xfrm>
            <a:off x="311700" y="1152475"/>
            <a:ext cx="4477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Forward Propagation:</a:t>
            </a:r>
            <a:endParaRPr b="1"/>
          </a:p>
          <a:p>
            <a:pPr indent="-317500" lvl="0" marL="457200" rtl="0" algn="l">
              <a:spcBef>
                <a:spcPts val="1000"/>
              </a:spcBef>
              <a:spcAft>
                <a:spcPts val="0"/>
              </a:spcAft>
              <a:buSzPts val="1400"/>
              <a:buAutoNum type="arabicPeriod"/>
            </a:pPr>
            <a:r>
              <a:rPr lang="tr"/>
              <a:t>Our input data is given to artificial neural networks. The weight values in our artificial neural network in our neurons are given randomly.</a:t>
            </a:r>
            <a:endParaRPr/>
          </a:p>
          <a:p>
            <a:pPr indent="-317500" lvl="0" marL="457200" rtl="0" algn="l">
              <a:spcBef>
                <a:spcPts val="1000"/>
              </a:spcBef>
              <a:spcAft>
                <a:spcPts val="0"/>
              </a:spcAft>
              <a:buSzPts val="1400"/>
              <a:buAutoNum type="arabicPeriod"/>
            </a:pPr>
            <a:r>
              <a:rPr lang="tr"/>
              <a:t>The data in the input neuron is sent to the next neuron with the weight values.</a:t>
            </a:r>
            <a:endParaRPr/>
          </a:p>
          <a:p>
            <a:pPr indent="-317500" lvl="0" marL="457200" rtl="0" algn="l">
              <a:spcBef>
                <a:spcPts val="1000"/>
              </a:spcBef>
              <a:spcAft>
                <a:spcPts val="1000"/>
              </a:spcAft>
              <a:buSzPts val="1400"/>
              <a:buAutoNum type="arabicPeriod"/>
            </a:pPr>
            <a:r>
              <a:rPr lang="tr"/>
              <a:t>Each neuron multiplies and sums the values and weights of the neurons connected to it. This result is being given as input into the activation function.</a:t>
            </a:r>
            <a:endParaRPr/>
          </a:p>
        </p:txBody>
      </p:sp>
      <p:pic>
        <p:nvPicPr>
          <p:cNvPr id="233" name="Google Shape;233;p38"/>
          <p:cNvPicPr preferRelativeResize="0"/>
          <p:nvPr/>
        </p:nvPicPr>
        <p:blipFill>
          <a:blip r:embed="rId3">
            <a:alphaModFix/>
          </a:blip>
          <a:stretch>
            <a:fillRect/>
          </a:stretch>
        </p:blipFill>
        <p:spPr>
          <a:xfrm>
            <a:off x="4830076" y="1574800"/>
            <a:ext cx="4146400" cy="2571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animEffect filter="fade" transition="in">
                                      <p:cBhvr>
                                        <p:cTn dur="1000"/>
                                        <p:tgtEl>
                                          <p:spTgt spid="2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animEffect filter="fade" transition="in">
                                      <p:cBhvr>
                                        <p:cTn dur="1000"/>
                                        <p:tgtEl>
                                          <p:spTgt spid="2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animEffect filter="fade" transition="in">
                                      <p:cBhvr>
                                        <p:cTn dur="1000"/>
                                        <p:tgtEl>
                                          <p:spTgt spid="2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3" st="3"/>
                                            </p:txEl>
                                          </p:spTgt>
                                        </p:tgtEl>
                                        <p:attrNameLst>
                                          <p:attrName>style.visibility</p:attrName>
                                        </p:attrNameLst>
                                      </p:cBhvr>
                                      <p:to>
                                        <p:strVal val="visible"/>
                                      </p:to>
                                    </p:set>
                                    <p:animEffect filter="fade" transition="in">
                                      <p:cBhvr>
                                        <p:cTn dur="1000"/>
                                        <p:tgtEl>
                                          <p:spTgt spid="23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How Does Neural Network Work?</a:t>
            </a:r>
            <a:endParaRPr/>
          </a:p>
        </p:txBody>
      </p:sp>
      <p:sp>
        <p:nvSpPr>
          <p:cNvPr id="239" name="Google Shape;239;p39"/>
          <p:cNvSpPr txBox="1"/>
          <p:nvPr>
            <p:ph idx="1" type="body"/>
          </p:nvPr>
        </p:nvSpPr>
        <p:spPr>
          <a:xfrm>
            <a:off x="311700" y="1152475"/>
            <a:ext cx="52191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78571"/>
              <a:buFont typeface="Arial"/>
              <a:buNone/>
            </a:pPr>
            <a:r>
              <a:rPr b="1" lang="tr"/>
              <a:t>Back Propagation:</a:t>
            </a:r>
            <a:endParaRPr b="1"/>
          </a:p>
          <a:p>
            <a:pPr indent="-310832" lvl="0" marL="457200" rtl="0" algn="l">
              <a:spcBef>
                <a:spcPts val="1000"/>
              </a:spcBef>
              <a:spcAft>
                <a:spcPts val="0"/>
              </a:spcAft>
              <a:buSzPct val="100000"/>
              <a:buAutoNum type="arabicPeriod"/>
            </a:pPr>
            <a:r>
              <a:rPr lang="tr"/>
              <a:t>The prediction results from the neurons in the output layer are compared with the real value and the error is calculated. Using these error values and the weight values of the previous layer, the error of the previous layer is calculated.</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10832" lvl="0" marL="457200" rtl="0" algn="l">
              <a:spcBef>
                <a:spcPts val="1000"/>
              </a:spcBef>
              <a:spcAft>
                <a:spcPts val="0"/>
              </a:spcAft>
              <a:buSzPct val="100000"/>
              <a:buAutoNum type="arabicPeriod" startAt="2"/>
            </a:pPr>
            <a:r>
              <a:rPr lang="tr"/>
              <a:t>Gradients are calculated using the calculated error values. Weight values are recalculated using these gradients.</a:t>
            </a:r>
            <a:endParaRPr/>
          </a:p>
          <a:p>
            <a:pPr indent="0" lvl="0" marL="0" rtl="0" algn="l">
              <a:spcBef>
                <a:spcPts val="1000"/>
              </a:spcBef>
              <a:spcAft>
                <a:spcPts val="0"/>
              </a:spcAft>
              <a:buClr>
                <a:schemeClr val="dk1"/>
              </a:buClr>
              <a:buSzPct val="78571"/>
              <a:buFont typeface="Arial"/>
              <a:buNone/>
            </a:pPr>
            <a:r>
              <a:t/>
            </a:r>
            <a:endParaRPr/>
          </a:p>
          <a:p>
            <a:pPr indent="0" lvl="0" marL="0" rtl="0" algn="l">
              <a:spcBef>
                <a:spcPts val="1000"/>
              </a:spcBef>
              <a:spcAft>
                <a:spcPts val="0"/>
              </a:spcAft>
              <a:buClr>
                <a:schemeClr val="dk1"/>
              </a:buClr>
              <a:buSzPct val="78571"/>
              <a:buFont typeface="Arial"/>
              <a:buNone/>
            </a:pPr>
            <a:r>
              <a:rPr i="1" lang="tr">
                <a:solidFill>
                  <a:srgbClr val="666666"/>
                </a:solidFill>
              </a:rPr>
              <a:t>The error formula is given based on the network in the figure.</a:t>
            </a:r>
            <a:endParaRPr i="1">
              <a:solidFill>
                <a:srgbClr val="666666"/>
              </a:solidFill>
            </a:endParaRPr>
          </a:p>
          <a:p>
            <a:pPr indent="0" lvl="0" marL="0" rtl="0" algn="l">
              <a:spcBef>
                <a:spcPts val="1000"/>
              </a:spcBef>
              <a:spcAft>
                <a:spcPts val="1000"/>
              </a:spcAft>
              <a:buNone/>
            </a:pPr>
            <a:r>
              <a:t/>
            </a:r>
            <a:endParaRPr b="1"/>
          </a:p>
        </p:txBody>
      </p:sp>
      <p:pic>
        <p:nvPicPr>
          <p:cNvPr id="240" name="Google Shape;240;p39"/>
          <p:cNvPicPr preferRelativeResize="0"/>
          <p:nvPr/>
        </p:nvPicPr>
        <p:blipFill>
          <a:blip r:embed="rId3">
            <a:alphaModFix/>
          </a:blip>
          <a:stretch>
            <a:fillRect/>
          </a:stretch>
        </p:blipFill>
        <p:spPr>
          <a:xfrm>
            <a:off x="5453225" y="1265325"/>
            <a:ext cx="3593699" cy="3057950"/>
          </a:xfrm>
          <a:prstGeom prst="rect">
            <a:avLst/>
          </a:prstGeom>
          <a:noFill/>
          <a:ln>
            <a:noFill/>
          </a:ln>
        </p:spPr>
      </p:pic>
      <p:pic>
        <p:nvPicPr>
          <p:cNvPr id="241" name="Google Shape;241;p39"/>
          <p:cNvPicPr preferRelativeResize="0"/>
          <p:nvPr/>
        </p:nvPicPr>
        <p:blipFill>
          <a:blip r:embed="rId4">
            <a:alphaModFix/>
          </a:blip>
          <a:stretch>
            <a:fillRect/>
          </a:stretch>
        </p:blipFill>
        <p:spPr>
          <a:xfrm>
            <a:off x="882238" y="2429125"/>
            <a:ext cx="407802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animEffect filter="fade" transition="in">
                                      <p:cBhvr>
                                        <p:cTn dur="1000"/>
                                        <p:tgtEl>
                                          <p:spTgt spid="2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animEffect filter="fade" transition="in">
                                      <p:cBhvr>
                                        <p:cTn dur="1000"/>
                                        <p:tgtEl>
                                          <p:spTgt spid="2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2" st="2"/>
                                            </p:txEl>
                                          </p:spTgt>
                                        </p:tgtEl>
                                        <p:attrNameLst>
                                          <p:attrName>style.visibility</p:attrName>
                                        </p:attrNameLst>
                                      </p:cBhvr>
                                      <p:to>
                                        <p:strVal val="visible"/>
                                      </p:to>
                                    </p:set>
                                    <p:animEffect filter="fade" transition="in">
                                      <p:cBhvr>
                                        <p:cTn dur="1000"/>
                                        <p:tgtEl>
                                          <p:spTgt spid="2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3" st="3"/>
                                            </p:txEl>
                                          </p:spTgt>
                                        </p:tgtEl>
                                        <p:attrNameLst>
                                          <p:attrName>style.visibility</p:attrName>
                                        </p:attrNameLst>
                                      </p:cBhvr>
                                      <p:to>
                                        <p:strVal val="visible"/>
                                      </p:to>
                                    </p:set>
                                    <p:animEffect filter="fade" transition="in">
                                      <p:cBhvr>
                                        <p:cTn dur="1000"/>
                                        <p:tgtEl>
                                          <p:spTgt spid="2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4" st="4"/>
                                            </p:txEl>
                                          </p:spTgt>
                                        </p:tgtEl>
                                        <p:attrNameLst>
                                          <p:attrName>style.visibility</p:attrName>
                                        </p:attrNameLst>
                                      </p:cBhvr>
                                      <p:to>
                                        <p:strVal val="visible"/>
                                      </p:to>
                                    </p:set>
                                    <p:animEffect filter="fade" transition="in">
                                      <p:cBhvr>
                                        <p:cTn dur="1000"/>
                                        <p:tgtEl>
                                          <p:spTgt spid="2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5" st="5"/>
                                            </p:txEl>
                                          </p:spTgt>
                                        </p:tgtEl>
                                        <p:attrNameLst>
                                          <p:attrName>style.visibility</p:attrName>
                                        </p:attrNameLst>
                                      </p:cBhvr>
                                      <p:to>
                                        <p:strVal val="visible"/>
                                      </p:to>
                                    </p:set>
                                    <p:animEffect filter="fade" transition="in">
                                      <p:cBhvr>
                                        <p:cTn dur="1000"/>
                                        <p:tgtEl>
                                          <p:spTgt spid="2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6" st="6"/>
                                            </p:txEl>
                                          </p:spTgt>
                                        </p:tgtEl>
                                        <p:attrNameLst>
                                          <p:attrName>style.visibility</p:attrName>
                                        </p:attrNameLst>
                                      </p:cBhvr>
                                      <p:to>
                                        <p:strVal val="visible"/>
                                      </p:to>
                                    </p:set>
                                    <p:animEffect filter="fade" transition="in">
                                      <p:cBhvr>
                                        <p:cTn dur="1000"/>
                                        <p:tgtEl>
                                          <p:spTgt spid="2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xEl>
                                              <p:pRg end="7" st="7"/>
                                            </p:txEl>
                                          </p:spTgt>
                                        </p:tgtEl>
                                        <p:attrNameLst>
                                          <p:attrName>style.visibility</p:attrName>
                                        </p:attrNameLst>
                                      </p:cBhvr>
                                      <p:to>
                                        <p:strVal val="visible"/>
                                      </p:to>
                                    </p:set>
                                    <p:animEffect filter="fade" transition="in">
                                      <p:cBhvr>
                                        <p:cTn dur="1000"/>
                                        <p:tgtEl>
                                          <p:spTgt spid="23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Yapay Sinir Ağları Nasıl Çalışır?</a:t>
            </a:r>
            <a:endParaRPr/>
          </a:p>
        </p:txBody>
      </p:sp>
      <p:sp>
        <p:nvSpPr>
          <p:cNvPr id="247" name="Google Shape;247;p40"/>
          <p:cNvSpPr/>
          <p:nvPr/>
        </p:nvSpPr>
        <p:spPr>
          <a:xfrm>
            <a:off x="7853525" y="77425"/>
            <a:ext cx="1205700" cy="519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pic>
        <p:nvPicPr>
          <p:cNvPr id="248" name="Google Shape;248;p40"/>
          <p:cNvPicPr preferRelativeResize="0"/>
          <p:nvPr/>
        </p:nvPicPr>
        <p:blipFill>
          <a:blip r:embed="rId3">
            <a:alphaModFix/>
          </a:blip>
          <a:stretch>
            <a:fillRect/>
          </a:stretch>
        </p:blipFill>
        <p:spPr>
          <a:xfrm>
            <a:off x="191725" y="0"/>
            <a:ext cx="8760550" cy="4927801"/>
          </a:xfrm>
          <a:prstGeom prst="rect">
            <a:avLst/>
          </a:prstGeom>
          <a:noFill/>
          <a:ln>
            <a:noFill/>
          </a:ln>
        </p:spPr>
      </p:pic>
      <p:sp>
        <p:nvSpPr>
          <p:cNvPr id="249" name="Google Shape;249;p40"/>
          <p:cNvSpPr/>
          <p:nvPr/>
        </p:nvSpPr>
        <p:spPr>
          <a:xfrm>
            <a:off x="7882750" y="4443900"/>
            <a:ext cx="936000" cy="364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Vanishing Gradient Problem</a:t>
            </a:r>
            <a:endParaRPr/>
          </a:p>
        </p:txBody>
      </p:sp>
      <p:sp>
        <p:nvSpPr>
          <p:cNvPr id="255" name="Google Shape;255;p4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As more layers are added to neural networks that use certain activation functions, the gradients of the loss function approach zero and the network becomes harder to train.</a:t>
            </a:r>
            <a:endParaRPr/>
          </a:p>
          <a:p>
            <a:pPr indent="0" lvl="0" marL="0" rtl="0" algn="l">
              <a:spcBef>
                <a:spcPts val="1200"/>
              </a:spcBef>
              <a:spcAft>
                <a:spcPts val="1200"/>
              </a:spcAft>
              <a:buNone/>
            </a:pPr>
            <a:r>
              <a:rPr lang="tr"/>
              <a:t>Gradients of neural networks are found using back propagation. It finds the derivatives of the network by moving layer by layer from the last layer to the first layer. According to the Chain Rule, the derivatives of each layer are multiplied in the network (from the last layer to the first layer) to calculate the derivatives of the first layers.</a:t>
            </a:r>
            <a:endParaRPr/>
          </a:p>
        </p:txBody>
      </p:sp>
      <p:pic>
        <p:nvPicPr>
          <p:cNvPr id="256" name="Google Shape;256;p41"/>
          <p:cNvPicPr preferRelativeResize="0"/>
          <p:nvPr/>
        </p:nvPicPr>
        <p:blipFill>
          <a:blip r:embed="rId3">
            <a:alphaModFix/>
          </a:blip>
          <a:stretch>
            <a:fillRect/>
          </a:stretch>
        </p:blipFill>
        <p:spPr>
          <a:xfrm>
            <a:off x="5028451" y="1155948"/>
            <a:ext cx="3635000" cy="2831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10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1000"/>
                                        <p:tgtEl>
                                          <p:spTgt spid="25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520"/>
              <a:t>What You Will Learn In This Training</a:t>
            </a:r>
            <a:endParaRPr sz="2520"/>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eriod"/>
            </a:pPr>
            <a:r>
              <a:rPr lang="tr"/>
              <a:t>We will make an in-depth introduction to artificial neural networks and get to know neurons, which are the cornerstones of artificial neural networks</a:t>
            </a:r>
            <a:endParaRPr/>
          </a:p>
          <a:p>
            <a:pPr indent="-317500" lvl="0" marL="457200" rtl="0" algn="l">
              <a:lnSpc>
                <a:spcPct val="150000"/>
              </a:lnSpc>
              <a:spcBef>
                <a:spcPts val="0"/>
              </a:spcBef>
              <a:spcAft>
                <a:spcPts val="0"/>
              </a:spcAft>
              <a:buSzPts val="1400"/>
              <a:buAutoNum type="arabicPeriod"/>
            </a:pPr>
            <a:r>
              <a:rPr lang="tr"/>
              <a:t>We will see the steps that take place during the training of a Deep Learning model and give the concepts of Artificial Neural Networks Mathematics to understand what happens during a training</a:t>
            </a:r>
            <a:endParaRPr/>
          </a:p>
          <a:p>
            <a:pPr indent="-317500" lvl="0" marL="457200" rtl="0" algn="l">
              <a:lnSpc>
                <a:spcPct val="150000"/>
              </a:lnSpc>
              <a:spcBef>
                <a:spcPts val="0"/>
              </a:spcBef>
              <a:spcAft>
                <a:spcPts val="0"/>
              </a:spcAft>
              <a:buSzPts val="1400"/>
              <a:buAutoNum type="arabicPeriod"/>
            </a:pPr>
            <a:r>
              <a:rPr lang="tr"/>
              <a:t>We will learn how the activation function, optimizer and hyper-parameters that we will see in the working steps of the artificial neural network work and we will see the commonly used types</a:t>
            </a:r>
            <a:endParaRPr/>
          </a:p>
          <a:p>
            <a:pPr indent="-317500" lvl="0" marL="457200" rtl="0" algn="l">
              <a:lnSpc>
                <a:spcPct val="150000"/>
              </a:lnSpc>
              <a:spcBef>
                <a:spcPts val="0"/>
              </a:spcBef>
              <a:spcAft>
                <a:spcPts val="0"/>
              </a:spcAft>
              <a:buSzPts val="1400"/>
              <a:buAutoNum type="arabicPeriod"/>
            </a:pPr>
            <a:r>
              <a:rPr lang="tr"/>
              <a:t>We will meet Perceptron, the basic unit of single-layer artificial neural networks, and we will code Perceptron</a:t>
            </a:r>
            <a:endParaRPr/>
          </a:p>
          <a:p>
            <a:pPr indent="0" lvl="0" marL="0" rtl="0" algn="l">
              <a:lnSpc>
                <a:spcPct val="150000"/>
              </a:lnSpc>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0" st="0"/>
                                            </p:txEl>
                                          </p:spTgt>
                                        </p:tgtEl>
                                        <p:attrNameLst>
                                          <p:attrName>style.visibility</p:attrName>
                                        </p:attrNameLst>
                                      </p:cBhvr>
                                      <p:to>
                                        <p:strVal val="visible"/>
                                      </p:to>
                                    </p:set>
                                    <p:animEffect filter="fade" transition="in">
                                      <p:cBhvr>
                                        <p:cTn dur="1000"/>
                                        <p:tgtEl>
                                          <p:spTgt spid="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1" st="1"/>
                                            </p:txEl>
                                          </p:spTgt>
                                        </p:tgtEl>
                                        <p:attrNameLst>
                                          <p:attrName>style.visibility</p:attrName>
                                        </p:attrNameLst>
                                      </p:cBhvr>
                                      <p:to>
                                        <p:strVal val="visible"/>
                                      </p:to>
                                    </p:set>
                                    <p:animEffect filter="fade" transition="in">
                                      <p:cBhvr>
                                        <p:cTn dur="1000"/>
                                        <p:tgtEl>
                                          <p:spTgt spid="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2" st="2"/>
                                            </p:txEl>
                                          </p:spTgt>
                                        </p:tgtEl>
                                        <p:attrNameLst>
                                          <p:attrName>style.visibility</p:attrName>
                                        </p:attrNameLst>
                                      </p:cBhvr>
                                      <p:to>
                                        <p:strVal val="visible"/>
                                      </p:to>
                                    </p:set>
                                    <p:animEffect filter="fade" transition="in">
                                      <p:cBhvr>
                                        <p:cTn dur="1000"/>
                                        <p:tgtEl>
                                          <p:spTgt spid="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3" st="3"/>
                                            </p:txEl>
                                          </p:spTgt>
                                        </p:tgtEl>
                                        <p:attrNameLst>
                                          <p:attrName>style.visibility</p:attrName>
                                        </p:attrNameLst>
                                      </p:cBhvr>
                                      <p:to>
                                        <p:strVal val="visible"/>
                                      </p:to>
                                    </p:set>
                                    <p:animEffect filter="fade" transition="in">
                                      <p:cBhvr>
                                        <p:cTn dur="1000"/>
                                        <p:tgtEl>
                                          <p:spTgt spid="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xEl>
                                              <p:pRg end="4" st="4"/>
                                            </p:txEl>
                                          </p:spTgt>
                                        </p:tgtEl>
                                        <p:attrNameLst>
                                          <p:attrName>style.visibility</p:attrName>
                                        </p:attrNameLst>
                                      </p:cBhvr>
                                      <p:to>
                                        <p:strVal val="visible"/>
                                      </p:to>
                                    </p:set>
                                    <p:animEffect filter="fade" transition="in">
                                      <p:cBhvr>
                                        <p:cTn dur="1000"/>
                                        <p:tgtEl>
                                          <p:spTgt spid="7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Vanishing Gradient Problem</a:t>
            </a:r>
            <a:endParaRPr/>
          </a:p>
        </p:txBody>
      </p:sp>
      <p:sp>
        <p:nvSpPr>
          <p:cNvPr id="262" name="Google Shape;262;p4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tr"/>
              <a:t>The sigmoid function compresses the output between 0 and 1. Therefore, a large change in the input of the sigmoid function causes a small change in the output. So the derivative is small.</a:t>
            </a:r>
            <a:endParaRPr/>
          </a:p>
          <a:p>
            <a:pPr indent="0" lvl="0" marL="0" rtl="0" algn="l">
              <a:spcBef>
                <a:spcPts val="1200"/>
              </a:spcBef>
              <a:spcAft>
                <a:spcPts val="0"/>
              </a:spcAft>
              <a:buClr>
                <a:schemeClr val="dk1"/>
              </a:buClr>
              <a:buSzPts val="1100"/>
              <a:buFont typeface="Arial"/>
              <a:buNone/>
            </a:pPr>
            <a:r>
              <a:rPr lang="tr"/>
              <a:t>When using an activation such as the sigmoid function with n hidden layers, n small derivatives are multiplied together. Thus, the gradient decreases exponentially as it moves towards the initial layers during back propagation.</a:t>
            </a:r>
            <a:endParaRPr/>
          </a:p>
          <a:p>
            <a:pPr indent="0" lvl="0" marL="0" rtl="0" algn="l">
              <a:spcBef>
                <a:spcPts val="1200"/>
              </a:spcBef>
              <a:spcAft>
                <a:spcPts val="1200"/>
              </a:spcAft>
              <a:buNone/>
            </a:pPr>
            <a:r>
              <a:rPr lang="tr"/>
              <a:t>One possible solution to the Vanishing Gradient problem is to use the ReLU activation function, which does not produce a small derivative like the sigmoid function.</a:t>
            </a:r>
            <a:endParaRPr/>
          </a:p>
        </p:txBody>
      </p:sp>
      <p:pic>
        <p:nvPicPr>
          <p:cNvPr id="263" name="Google Shape;263;p42"/>
          <p:cNvPicPr preferRelativeResize="0"/>
          <p:nvPr/>
        </p:nvPicPr>
        <p:blipFill>
          <a:blip r:embed="rId3">
            <a:alphaModFix/>
          </a:blip>
          <a:stretch>
            <a:fillRect/>
          </a:stretch>
        </p:blipFill>
        <p:spPr>
          <a:xfrm>
            <a:off x="5119866" y="1152475"/>
            <a:ext cx="3531782" cy="34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Effect filter="fade" transition="in">
                                      <p:cBhvr>
                                        <p:cTn dur="1000"/>
                                        <p:tgtEl>
                                          <p:spTgt spid="2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animEffect filter="fade" transition="in">
                                      <p:cBhvr>
                                        <p:cTn dur="1000"/>
                                        <p:tgtEl>
                                          <p:spTgt spid="2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animEffect filter="fade" transition="in">
                                      <p:cBhvr>
                                        <p:cTn dur="1000"/>
                                        <p:tgtEl>
                                          <p:spTgt spid="2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Dying ReLU Problem</a:t>
            </a:r>
            <a:endParaRPr/>
          </a:p>
        </p:txBody>
      </p:sp>
      <p:sp>
        <p:nvSpPr>
          <p:cNvPr id="269" name="Google Shape;269;p4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Although ReLU solves the Vanishing Gradient problem, it causes another problem; Dying ReLU.</a:t>
            </a:r>
            <a:endParaRPr/>
          </a:p>
          <a:p>
            <a:pPr indent="0" lvl="0" marL="0" rtl="0" algn="l">
              <a:spcBef>
                <a:spcPts val="1200"/>
              </a:spcBef>
              <a:spcAft>
                <a:spcPts val="0"/>
              </a:spcAft>
              <a:buClr>
                <a:schemeClr val="dk1"/>
              </a:buClr>
              <a:buSzPts val="1100"/>
              <a:buFont typeface="Arial"/>
              <a:buNone/>
            </a:pPr>
            <a:r>
              <a:rPr lang="tr"/>
              <a:t>The gradient is 0 for negative values because ReLU equalizes negative inputs to zero.</a:t>
            </a:r>
            <a:endParaRPr/>
          </a:p>
          <a:p>
            <a:pPr indent="0" lvl="0" marL="0" rtl="0" algn="l">
              <a:spcBef>
                <a:spcPts val="1200"/>
              </a:spcBef>
              <a:spcAft>
                <a:spcPts val="0"/>
              </a:spcAft>
              <a:buClr>
                <a:schemeClr val="dk1"/>
              </a:buClr>
              <a:buSzPts val="1100"/>
              <a:buFont typeface="Arial"/>
              <a:buNone/>
            </a:pPr>
            <a:r>
              <a:rPr lang="tr"/>
              <a:t>If there are many neurons in the network that produce 0 outputs, learning will not take place as it should.</a:t>
            </a:r>
            <a:endParaRPr/>
          </a:p>
          <a:p>
            <a:pPr indent="0" lvl="0" marL="0" rtl="0" algn="l">
              <a:spcBef>
                <a:spcPts val="1200"/>
              </a:spcBef>
              <a:spcAft>
                <a:spcPts val="1200"/>
              </a:spcAft>
              <a:buNone/>
            </a:pPr>
            <a:r>
              <a:rPr lang="tr"/>
              <a:t>Although this characteristic is what gives ReLU its power, it will cause problems if there are too many negative inputs.</a:t>
            </a:r>
            <a:endParaRPr/>
          </a:p>
        </p:txBody>
      </p:sp>
      <p:pic>
        <p:nvPicPr>
          <p:cNvPr id="270" name="Google Shape;270;p43"/>
          <p:cNvPicPr preferRelativeResize="0"/>
          <p:nvPr/>
        </p:nvPicPr>
        <p:blipFill>
          <a:blip r:embed="rId3">
            <a:alphaModFix/>
          </a:blip>
          <a:stretch>
            <a:fillRect/>
          </a:stretch>
        </p:blipFill>
        <p:spPr>
          <a:xfrm>
            <a:off x="4724400" y="1170125"/>
            <a:ext cx="4267200" cy="32960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0" st="0"/>
                                            </p:txEl>
                                          </p:spTgt>
                                        </p:tgtEl>
                                        <p:attrNameLst>
                                          <p:attrName>style.visibility</p:attrName>
                                        </p:attrNameLst>
                                      </p:cBhvr>
                                      <p:to>
                                        <p:strVal val="visible"/>
                                      </p:to>
                                    </p:set>
                                    <p:animEffect filter="fade" transition="in">
                                      <p:cBhvr>
                                        <p:cTn dur="1000"/>
                                        <p:tgtEl>
                                          <p:spTgt spid="2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1" st="1"/>
                                            </p:txEl>
                                          </p:spTgt>
                                        </p:tgtEl>
                                        <p:attrNameLst>
                                          <p:attrName>style.visibility</p:attrName>
                                        </p:attrNameLst>
                                      </p:cBhvr>
                                      <p:to>
                                        <p:strVal val="visible"/>
                                      </p:to>
                                    </p:set>
                                    <p:animEffect filter="fade" transition="in">
                                      <p:cBhvr>
                                        <p:cTn dur="1000"/>
                                        <p:tgtEl>
                                          <p:spTgt spid="2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2" st="2"/>
                                            </p:txEl>
                                          </p:spTgt>
                                        </p:tgtEl>
                                        <p:attrNameLst>
                                          <p:attrName>style.visibility</p:attrName>
                                        </p:attrNameLst>
                                      </p:cBhvr>
                                      <p:to>
                                        <p:strVal val="visible"/>
                                      </p:to>
                                    </p:set>
                                    <p:animEffect filter="fade" transition="in">
                                      <p:cBhvr>
                                        <p:cTn dur="1000"/>
                                        <p:tgtEl>
                                          <p:spTgt spid="2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3" st="3"/>
                                            </p:txEl>
                                          </p:spTgt>
                                        </p:tgtEl>
                                        <p:attrNameLst>
                                          <p:attrName>style.visibility</p:attrName>
                                        </p:attrNameLst>
                                      </p:cBhvr>
                                      <p:to>
                                        <p:strVal val="visible"/>
                                      </p:to>
                                    </p:set>
                                    <p:animEffect filter="fade" transition="in">
                                      <p:cBhvr>
                                        <p:cTn dur="1000"/>
                                        <p:tgtEl>
                                          <p:spTgt spid="2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Dying ReLU Problem</a:t>
            </a:r>
            <a:endParaRPr/>
          </a:p>
        </p:txBody>
      </p:sp>
      <p:sp>
        <p:nvSpPr>
          <p:cNvPr id="276" name="Google Shape;276;p4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tr"/>
              <a:t>The problem with Dying ReLU is that the weights cannot be updated during back propagation when most of the neurons are reset due to negative input.</a:t>
            </a:r>
            <a:endParaRPr/>
          </a:p>
          <a:p>
            <a:pPr indent="0" lvl="0" marL="0" rtl="0" algn="l">
              <a:spcBef>
                <a:spcPts val="1200"/>
              </a:spcBef>
              <a:spcAft>
                <a:spcPts val="0"/>
              </a:spcAft>
              <a:buClr>
                <a:schemeClr val="dk1"/>
              </a:buClr>
              <a:buSzPts val="1100"/>
              <a:buFont typeface="Arial"/>
              <a:buNone/>
            </a:pPr>
            <a:r>
              <a:rPr lang="tr"/>
              <a:t>In this case where ReLU is insufficient, Leaky ReLU can be used.</a:t>
            </a:r>
            <a:endParaRPr/>
          </a:p>
          <a:p>
            <a:pPr indent="0" lvl="0" marL="0" rtl="0" algn="l">
              <a:spcBef>
                <a:spcPts val="1200"/>
              </a:spcBef>
              <a:spcAft>
                <a:spcPts val="0"/>
              </a:spcAft>
              <a:buClr>
                <a:schemeClr val="dk1"/>
              </a:buClr>
              <a:buSzPts val="1100"/>
              <a:buFont typeface="Arial"/>
              <a:buNone/>
            </a:pPr>
            <a:r>
              <a:rPr lang="tr"/>
              <a:t>Leaky ReLU is an activation function that does not produce a value of 0 for negative inputs.</a:t>
            </a:r>
            <a:endParaRPr/>
          </a:p>
          <a:p>
            <a:pPr indent="0" lvl="0" marL="0" rtl="0" algn="l">
              <a:spcBef>
                <a:spcPts val="1200"/>
              </a:spcBef>
              <a:spcAft>
                <a:spcPts val="0"/>
              </a:spcAft>
              <a:buClr>
                <a:schemeClr val="dk1"/>
              </a:buClr>
              <a:buSzPts val="1100"/>
              <a:buFont typeface="Arial"/>
              <a:buNone/>
            </a:pPr>
            <a:r>
              <a:rPr lang="tr"/>
              <a:t>In scenarios where there are many negative inputs, since these inputs can also be derived, the back propagation operation will be able to update the weights.</a:t>
            </a:r>
            <a:endParaRPr/>
          </a:p>
          <a:p>
            <a:pPr indent="0" lvl="0" marL="0" rtl="0" algn="l">
              <a:spcBef>
                <a:spcPts val="1200"/>
              </a:spcBef>
              <a:spcAft>
                <a:spcPts val="1200"/>
              </a:spcAft>
              <a:buNone/>
            </a:pPr>
            <a:r>
              <a:t/>
            </a:r>
            <a:endParaRPr/>
          </a:p>
        </p:txBody>
      </p:sp>
      <p:pic>
        <p:nvPicPr>
          <p:cNvPr id="277" name="Google Shape;277;p44"/>
          <p:cNvPicPr preferRelativeResize="0"/>
          <p:nvPr/>
        </p:nvPicPr>
        <p:blipFill>
          <a:blip r:embed="rId3">
            <a:alphaModFix/>
          </a:blip>
          <a:stretch>
            <a:fillRect/>
          </a:stretch>
        </p:blipFill>
        <p:spPr>
          <a:xfrm>
            <a:off x="4724400" y="1170125"/>
            <a:ext cx="4267202" cy="32396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10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1000"/>
                                        <p:tgtEl>
                                          <p:spTgt spid="2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animEffect filter="fade" transition="in">
                                      <p:cBhvr>
                                        <p:cTn dur="1000"/>
                                        <p:tgtEl>
                                          <p:spTgt spid="2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Dying ReLU Problem</a:t>
            </a:r>
            <a:endParaRPr/>
          </a:p>
        </p:txBody>
      </p:sp>
      <p:sp>
        <p:nvSpPr>
          <p:cNvPr id="283" name="Google Shape;283;p4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The Dying ReLU problem does not always occur, as the optimizers consider multiple input values at a time.</a:t>
            </a:r>
            <a:endParaRPr/>
          </a:p>
          <a:p>
            <a:pPr indent="0" lvl="0" marL="0" rtl="0" algn="l">
              <a:spcBef>
                <a:spcPts val="1200"/>
              </a:spcBef>
              <a:spcAft>
                <a:spcPts val="1200"/>
              </a:spcAft>
              <a:buNone/>
            </a:pPr>
            <a:r>
              <a:rPr lang="tr"/>
              <a:t>As long as all inputs do not push the ReLU into the negative segment, the neurons can remain active, the weights can be updated, and the network can continue learning.</a:t>
            </a:r>
            <a:endParaRPr/>
          </a:p>
        </p:txBody>
      </p:sp>
      <p:pic>
        <p:nvPicPr>
          <p:cNvPr id="284" name="Google Shape;284;p45"/>
          <p:cNvPicPr preferRelativeResize="0"/>
          <p:nvPr/>
        </p:nvPicPr>
        <p:blipFill>
          <a:blip r:embed="rId3">
            <a:alphaModFix/>
          </a:blip>
          <a:stretch>
            <a:fillRect/>
          </a:stretch>
        </p:blipFill>
        <p:spPr>
          <a:xfrm>
            <a:off x="4724400" y="1170125"/>
            <a:ext cx="4267202" cy="32396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1000"/>
                                        <p:tgtEl>
                                          <p:spTgt spid="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animEffect filter="fade" transition="in">
                                      <p:cBhvr>
                                        <p:cTn dur="1000"/>
                                        <p:tgtEl>
                                          <p:spTgt spid="28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Activation</a:t>
            </a:r>
            <a:r>
              <a:rPr lang="tr" sz="4800"/>
              <a:t> </a:t>
            </a:r>
            <a:endParaRPr sz="4800"/>
          </a:p>
          <a:p>
            <a:pPr indent="0" lvl="0" marL="0" rtl="0" algn="ctr">
              <a:spcBef>
                <a:spcPts val="0"/>
              </a:spcBef>
              <a:spcAft>
                <a:spcPts val="0"/>
              </a:spcAft>
              <a:buNone/>
            </a:pPr>
            <a:r>
              <a:rPr lang="tr" sz="4800"/>
              <a:t>Functions</a:t>
            </a:r>
            <a:endParaRPr sz="4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What is Activation Function?</a:t>
            </a:r>
            <a:endParaRPr sz="2500"/>
          </a:p>
        </p:txBody>
      </p:sp>
      <p:sp>
        <p:nvSpPr>
          <p:cNvPr id="295" name="Google Shape;295;p47"/>
          <p:cNvSpPr txBox="1"/>
          <p:nvPr>
            <p:ph idx="1" type="body"/>
          </p:nvPr>
        </p:nvSpPr>
        <p:spPr>
          <a:xfrm>
            <a:off x="311700" y="1152475"/>
            <a:ext cx="4080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sz="1500">
                <a:highlight>
                  <a:schemeClr val="lt1"/>
                </a:highlight>
              </a:rPr>
              <a:t>The activation function, in its simplest form, is the function that decides how a linear function calculated using the inputs of a neuron will exit the neuron.</a:t>
            </a:r>
            <a:endParaRPr sz="1500">
              <a:highlight>
                <a:schemeClr val="lt1"/>
              </a:highlight>
            </a:endParaRPr>
          </a:p>
          <a:p>
            <a:pPr indent="0" lvl="0" marL="0" rtl="0" algn="l">
              <a:spcBef>
                <a:spcPts val="0"/>
              </a:spcBef>
              <a:spcAft>
                <a:spcPts val="0"/>
              </a:spcAft>
              <a:buClr>
                <a:schemeClr val="dk1"/>
              </a:buClr>
              <a:buSzPts val="1100"/>
              <a:buFont typeface="Arial"/>
              <a:buNone/>
            </a:pPr>
            <a:r>
              <a:t/>
            </a:r>
            <a:endParaRPr sz="1500">
              <a:highlight>
                <a:schemeClr val="lt1"/>
              </a:highlight>
            </a:endParaRPr>
          </a:p>
          <a:p>
            <a:pPr indent="0" lvl="0" marL="0" rtl="0" algn="l">
              <a:spcBef>
                <a:spcPts val="0"/>
              </a:spcBef>
              <a:spcAft>
                <a:spcPts val="0"/>
              </a:spcAft>
              <a:buClr>
                <a:schemeClr val="dk1"/>
              </a:buClr>
              <a:buSzPts val="1100"/>
              <a:buFont typeface="Arial"/>
              <a:buNone/>
            </a:pPr>
            <a:r>
              <a:rPr lang="tr" sz="1500">
                <a:highlight>
                  <a:schemeClr val="lt1"/>
                </a:highlight>
              </a:rPr>
              <a:t>It is used to distort the linearity and determines how the linearity will be distorted.</a:t>
            </a:r>
            <a:endParaRPr sz="1500">
              <a:highlight>
                <a:schemeClr val="lt1"/>
              </a:highlight>
            </a:endParaRPr>
          </a:p>
          <a:p>
            <a:pPr indent="0" lvl="0" marL="0" rtl="0" algn="l">
              <a:spcBef>
                <a:spcPts val="0"/>
              </a:spcBef>
              <a:spcAft>
                <a:spcPts val="0"/>
              </a:spcAft>
              <a:buClr>
                <a:schemeClr val="dk1"/>
              </a:buClr>
              <a:buSzPts val="1100"/>
              <a:buFont typeface="Arial"/>
              <a:buNone/>
            </a:pPr>
            <a:r>
              <a:t/>
            </a:r>
            <a:endParaRPr sz="1500">
              <a:highlight>
                <a:schemeClr val="lt1"/>
              </a:highlight>
            </a:endParaRPr>
          </a:p>
          <a:p>
            <a:pPr indent="0" lvl="0" marL="0" rtl="0" algn="l">
              <a:spcBef>
                <a:spcPts val="0"/>
              </a:spcBef>
              <a:spcAft>
                <a:spcPts val="0"/>
              </a:spcAft>
              <a:buClr>
                <a:schemeClr val="dk1"/>
              </a:buClr>
              <a:buSzPts val="1100"/>
              <a:buFont typeface="Arial"/>
              <a:buNone/>
            </a:pPr>
            <a:r>
              <a:rPr lang="tr" sz="1500">
                <a:highlight>
                  <a:schemeClr val="lt1"/>
                </a:highlight>
              </a:rPr>
              <a:t>A classical neuron does not have an activation function unless given manually and performs a linear computation.</a:t>
            </a:r>
            <a:endParaRPr sz="1500">
              <a:highlight>
                <a:schemeClr val="lt1"/>
              </a:highlight>
            </a:endParaRPr>
          </a:p>
        </p:txBody>
      </p:sp>
      <p:pic>
        <p:nvPicPr>
          <p:cNvPr id="296" name="Google Shape;296;p47"/>
          <p:cNvPicPr preferRelativeResize="0"/>
          <p:nvPr/>
        </p:nvPicPr>
        <p:blipFill>
          <a:blip r:embed="rId3">
            <a:alphaModFix/>
          </a:blip>
          <a:stretch>
            <a:fillRect/>
          </a:stretch>
        </p:blipFill>
        <p:spPr>
          <a:xfrm>
            <a:off x="4607273" y="1093800"/>
            <a:ext cx="4340078" cy="34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1000"/>
                                        <p:tgtEl>
                                          <p:spTgt spid="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1000"/>
                                        <p:tgtEl>
                                          <p:spTgt spid="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1000"/>
                                        <p:tgtEl>
                                          <p:spTgt spid="2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1000"/>
                                        <p:tgtEl>
                                          <p:spTgt spid="2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animEffect filter="fade" transition="in">
                                      <p:cBhvr>
                                        <p:cTn dur="1000"/>
                                        <p:tgtEl>
                                          <p:spTgt spid="29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Why Use the Activation Functions?</a:t>
            </a:r>
            <a:endParaRPr sz="2500"/>
          </a:p>
        </p:txBody>
      </p:sp>
      <p:sp>
        <p:nvSpPr>
          <p:cNvPr id="302" name="Google Shape;302;p48"/>
          <p:cNvSpPr txBox="1"/>
          <p:nvPr>
            <p:ph idx="1" type="body"/>
          </p:nvPr>
        </p:nvSpPr>
        <p:spPr>
          <a:xfrm>
            <a:off x="311700" y="1152475"/>
            <a:ext cx="84777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highlight>
                  <a:schemeClr val="lt1"/>
                </a:highlight>
              </a:rPr>
              <a:t>Layers added to our artificial neural network without the activation function do not increase the strength of the network. In other words, if the layers in our model produce linear outputs, the added layers do not expand the hypothesis space benefiting from deep representations and features are not learned.</a:t>
            </a:r>
            <a:endParaRPr>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tr">
                <a:highlight>
                  <a:schemeClr val="lt1"/>
                </a:highlight>
              </a:rPr>
              <a:t>The concept presented by the artificial neural network is that the neurons in each hidden layer, with the help of the activation function, disrupt the linearity of the input data as a result of certain mathematical operations.</a:t>
            </a:r>
            <a:endParaRPr>
              <a:highlight>
                <a:schemeClr val="lt1"/>
              </a:highlight>
            </a:endParaRPr>
          </a:p>
          <a:p>
            <a:pPr indent="0" lvl="0" marL="0" rtl="0" algn="l">
              <a:lnSpc>
                <a:spcPct val="115000"/>
              </a:lnSpc>
              <a:spcBef>
                <a:spcPts val="0"/>
              </a:spcBef>
              <a:spcAft>
                <a:spcPts val="0"/>
              </a:spcAft>
              <a:buClr>
                <a:schemeClr val="dk1"/>
              </a:buClr>
              <a:buSzPts val="1400"/>
              <a:buFont typeface="Arial"/>
              <a:buNone/>
            </a:pPr>
            <a:r>
              <a:t/>
            </a:r>
            <a:endParaRPr>
              <a:highlight>
                <a:schemeClr val="lt1"/>
              </a:highlight>
            </a:endParaRPr>
          </a:p>
        </p:txBody>
      </p:sp>
      <p:pic>
        <p:nvPicPr>
          <p:cNvPr id="303" name="Google Shape;303;p48"/>
          <p:cNvPicPr preferRelativeResize="0"/>
          <p:nvPr/>
        </p:nvPicPr>
        <p:blipFill rotWithShape="1">
          <a:blip r:embed="rId3">
            <a:alphaModFix/>
          </a:blip>
          <a:srcRect b="5841" l="1819" r="1925" t="3306"/>
          <a:stretch/>
        </p:blipFill>
        <p:spPr>
          <a:xfrm>
            <a:off x="1878375" y="2926475"/>
            <a:ext cx="5344350" cy="184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10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10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10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1000"/>
                                        <p:tgtEl>
                                          <p:spTgt spid="3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Why Use the Activation Functions?</a:t>
            </a:r>
            <a:endParaRPr sz="2500"/>
          </a:p>
        </p:txBody>
      </p:sp>
      <p:sp>
        <p:nvSpPr>
          <p:cNvPr id="309" name="Google Shape;309;p49"/>
          <p:cNvSpPr txBox="1"/>
          <p:nvPr>
            <p:ph idx="1" type="body"/>
          </p:nvPr>
        </p:nvSpPr>
        <p:spPr>
          <a:xfrm>
            <a:off x="311700" y="1152475"/>
            <a:ext cx="4653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500">
                <a:highlight>
                  <a:schemeClr val="lt1"/>
                </a:highlight>
              </a:rPr>
              <a:t>When the logistic regression model was created for the example on the right, the accuracy value of the model was 47%. (As the data distribution is equal, the accuracy metric is used)</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tr" sz="1500">
                <a:highlight>
                  <a:schemeClr val="lt1"/>
                </a:highlight>
              </a:rPr>
              <a:t>Looking at the example, it can easily be seen that the distinction between the two classes cannot be separated by a linear line.</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500">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tr" sz="1500">
                <a:highlight>
                  <a:schemeClr val="lt1"/>
                </a:highlight>
              </a:rPr>
              <a:t>By solving this type of problem with an artificial neural network, the required non-linearity can be provided by the activation functions in the hidden layers.</a:t>
            </a:r>
            <a:endParaRPr sz="1500">
              <a:highlight>
                <a:schemeClr val="lt1"/>
              </a:highlight>
            </a:endParaRPr>
          </a:p>
        </p:txBody>
      </p:sp>
      <p:pic>
        <p:nvPicPr>
          <p:cNvPr id="310" name="Google Shape;310;p49"/>
          <p:cNvPicPr preferRelativeResize="0"/>
          <p:nvPr/>
        </p:nvPicPr>
        <p:blipFill rotWithShape="1">
          <a:blip r:embed="rId3">
            <a:alphaModFix/>
          </a:blip>
          <a:srcRect b="2165" l="0" r="0" t="7606"/>
          <a:stretch/>
        </p:blipFill>
        <p:spPr>
          <a:xfrm>
            <a:off x="5073700" y="1666050"/>
            <a:ext cx="3695700" cy="238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10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1000"/>
                                        <p:tgtEl>
                                          <p:spTgt spid="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1000"/>
                                        <p:tgtEl>
                                          <p:spTgt spid="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1000"/>
                                        <p:tgtEl>
                                          <p:spTgt spid="3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Effect filter="fade" transition="in">
                                      <p:cBhvr>
                                        <p:cTn dur="1000"/>
                                        <p:tgtEl>
                                          <p:spTgt spid="3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311700" y="1882050"/>
            <a:ext cx="8520600" cy="137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Commonly Used Activation Functions</a:t>
            </a:r>
            <a:endParaRPr sz="4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ReLU (Rectified Linear Unit) </a:t>
            </a:r>
            <a:endParaRPr sz="2500"/>
          </a:p>
        </p:txBody>
      </p:sp>
      <p:pic>
        <p:nvPicPr>
          <p:cNvPr id="321" name="Google Shape;321;p51"/>
          <p:cNvPicPr preferRelativeResize="0"/>
          <p:nvPr/>
        </p:nvPicPr>
        <p:blipFill>
          <a:blip r:embed="rId3">
            <a:alphaModFix/>
          </a:blip>
          <a:stretch>
            <a:fillRect/>
          </a:stretch>
        </p:blipFill>
        <p:spPr>
          <a:xfrm>
            <a:off x="4272600" y="1576363"/>
            <a:ext cx="4559700" cy="2568631"/>
          </a:xfrm>
          <a:prstGeom prst="rect">
            <a:avLst/>
          </a:prstGeom>
          <a:noFill/>
          <a:ln>
            <a:noFill/>
          </a:ln>
        </p:spPr>
      </p:pic>
      <p:sp>
        <p:nvSpPr>
          <p:cNvPr id="322" name="Google Shape;322;p51"/>
          <p:cNvSpPr txBox="1"/>
          <p:nvPr>
            <p:ph idx="1" type="body"/>
          </p:nvPr>
        </p:nvSpPr>
        <p:spPr>
          <a:xfrm>
            <a:off x="311700" y="1152475"/>
            <a:ext cx="4080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t>ReLU is an activation function that returns 0 for negative values and the value itself for positive values.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tr"/>
              <a:t>ReLU includes simpler mathematical operations compared to tanh and sigmoid, thus further improving computational performance.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tr"/>
              <a:t>ReLU is used as a solution to the Vanishing Gradient problem as it does not produce small outputs.</a:t>
            </a:r>
            <a:endParaRPr/>
          </a:p>
        </p:txBody>
      </p:sp>
      <p:pic>
        <p:nvPicPr>
          <p:cNvPr id="323" name="Google Shape;323;p51"/>
          <p:cNvPicPr preferRelativeResize="0"/>
          <p:nvPr/>
        </p:nvPicPr>
        <p:blipFill>
          <a:blip r:embed="rId4">
            <a:alphaModFix/>
          </a:blip>
          <a:stretch>
            <a:fillRect/>
          </a:stretch>
        </p:blipFill>
        <p:spPr>
          <a:xfrm>
            <a:off x="5538813" y="1274848"/>
            <a:ext cx="2027275" cy="41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0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1000"/>
                                        <p:tgtEl>
                                          <p:spTgt spid="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1000"/>
                                        <p:tgtEl>
                                          <p:spTgt spid="3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animEffect filter="fade" transition="in">
                                      <p:cBhvr>
                                        <p:cTn dur="1000"/>
                                        <p:tgtEl>
                                          <p:spTgt spid="3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animEffect filter="fade" transition="in">
                                      <p:cBhvr>
                                        <p:cTn dur="1000"/>
                                        <p:tgtEl>
                                          <p:spTgt spid="3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Mert Çobanov</a:t>
            </a:r>
            <a:endParaRPr/>
          </a:p>
        </p:txBody>
      </p:sp>
      <p:sp>
        <p:nvSpPr>
          <p:cNvPr id="76" name="Google Shape;76;p16"/>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cobanov</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mertcobanoglu</a:t>
            </a:r>
            <a:endParaRPr/>
          </a:p>
          <a:p>
            <a:pPr indent="0" lvl="0" marL="0" rtl="0" algn="ctr">
              <a:lnSpc>
                <a:spcPct val="90000"/>
              </a:lnSpc>
              <a:spcBef>
                <a:spcPts val="800"/>
              </a:spcBef>
              <a:spcAft>
                <a:spcPts val="0"/>
              </a:spcAft>
              <a:buClr>
                <a:schemeClr val="dk1"/>
              </a:buClr>
              <a:buSzPts val="1400"/>
              <a:buNone/>
            </a:pPr>
            <a:r>
              <a:rPr b="1" lang="tr" sz="1400"/>
              <a:t>Twitter</a:t>
            </a:r>
            <a:r>
              <a:rPr b="1" lang="tr" sz="1400"/>
              <a:t>: </a:t>
            </a:r>
            <a:r>
              <a:rPr lang="tr" sz="1400"/>
              <a:t>mertcobanov</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Sigmoid Function</a:t>
            </a:r>
            <a:endParaRPr/>
          </a:p>
        </p:txBody>
      </p:sp>
      <p:sp>
        <p:nvSpPr>
          <p:cNvPr id="329" name="Google Shape;329;p5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tr" sz="1500">
                <a:highlight>
                  <a:srgbClr val="FFFFFF"/>
                </a:highlight>
              </a:rPr>
              <a:t>It is a non-linear function. The value range of this function, which has a probabilistic approach to decision making, is between [0,1].</a:t>
            </a:r>
            <a:endParaRPr sz="1500">
              <a:highlight>
                <a:srgbClr val="FFFFFF"/>
              </a:highlight>
            </a:endParaRPr>
          </a:p>
          <a:p>
            <a:pPr indent="-323850" lvl="0" marL="457200" rtl="0" algn="l">
              <a:spcBef>
                <a:spcPts val="1200"/>
              </a:spcBef>
              <a:spcAft>
                <a:spcPts val="0"/>
              </a:spcAft>
              <a:buSzPts val="1500"/>
              <a:buChar char="●"/>
            </a:pPr>
            <a:r>
              <a:rPr lang="tr" sz="1500">
                <a:highlight>
                  <a:srgbClr val="FFFFFF"/>
                </a:highlight>
              </a:rPr>
              <a:t>Changes in the x value in these functions will cause serious changes on the y value</a:t>
            </a:r>
            <a:endParaRPr sz="1500">
              <a:highlight>
                <a:srgbClr val="FFFFFF"/>
              </a:highlight>
            </a:endParaRPr>
          </a:p>
          <a:p>
            <a:pPr indent="-323850" lvl="0" marL="457200" rtl="0" algn="l">
              <a:spcBef>
                <a:spcPts val="1200"/>
              </a:spcBef>
              <a:spcAft>
                <a:spcPts val="1200"/>
              </a:spcAft>
              <a:buSzPts val="1500"/>
              <a:buChar char="●"/>
            </a:pPr>
            <a:r>
              <a:rPr lang="tr" sz="1500">
                <a:highlight>
                  <a:srgbClr val="FFFFFF"/>
                </a:highlight>
              </a:rPr>
              <a:t>No matter how much x changes between (-infinity, +infinity) the activation value will always be between 0 and 1</a:t>
            </a:r>
            <a:endParaRPr sz="1500">
              <a:highlight>
                <a:srgbClr val="FFFFFF"/>
              </a:highlight>
            </a:endParaRPr>
          </a:p>
        </p:txBody>
      </p:sp>
      <p:pic>
        <p:nvPicPr>
          <p:cNvPr id="330" name="Google Shape;330;p52"/>
          <p:cNvPicPr preferRelativeResize="0"/>
          <p:nvPr/>
        </p:nvPicPr>
        <p:blipFill>
          <a:blip r:embed="rId3">
            <a:alphaModFix/>
          </a:blip>
          <a:stretch>
            <a:fillRect/>
          </a:stretch>
        </p:blipFill>
        <p:spPr>
          <a:xfrm>
            <a:off x="4828250" y="1431925"/>
            <a:ext cx="38100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1000"/>
                                        <p:tgtEl>
                                          <p:spTgt spid="32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Tanh Function (H</a:t>
            </a:r>
            <a:r>
              <a:rPr lang="tr"/>
              <a:t>yberbolic Tangent</a:t>
            </a:r>
            <a:r>
              <a:rPr lang="tr"/>
              <a:t>)</a:t>
            </a:r>
            <a:endParaRPr/>
          </a:p>
        </p:txBody>
      </p:sp>
      <p:sp>
        <p:nvSpPr>
          <p:cNvPr id="336" name="Google Shape;336;p53"/>
          <p:cNvSpPr txBox="1"/>
          <p:nvPr>
            <p:ph idx="1" type="body"/>
          </p:nvPr>
        </p:nvSpPr>
        <p:spPr>
          <a:xfrm>
            <a:off x="311700" y="1152475"/>
            <a:ext cx="4138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Although it is characteristically similar to the Sigmoid function, the output is centered at 0 and the limits are -1 and 1.</a:t>
            </a:r>
            <a:endParaRPr/>
          </a:p>
          <a:p>
            <a:pPr indent="0" lvl="0" marL="0" rtl="0" algn="l">
              <a:spcBef>
                <a:spcPts val="1200"/>
              </a:spcBef>
              <a:spcAft>
                <a:spcPts val="0"/>
              </a:spcAft>
              <a:buClr>
                <a:schemeClr val="dk1"/>
              </a:buClr>
              <a:buSzPts val="1100"/>
              <a:buFont typeface="Arial"/>
              <a:buNone/>
            </a:pPr>
            <a:r>
              <a:rPr lang="tr"/>
              <a:t>The Tanh function is a </a:t>
            </a:r>
            <a:r>
              <a:rPr lang="tr">
                <a:highlight>
                  <a:srgbClr val="C9DAF8"/>
                </a:highlight>
              </a:rPr>
              <a:t>scaled Sigmoid function</a:t>
            </a:r>
            <a:r>
              <a:rPr lang="tr"/>
              <a:t> and </a:t>
            </a:r>
            <a:r>
              <a:rPr lang="tr">
                <a:highlight>
                  <a:srgbClr val="C9DAF8"/>
                </a:highlight>
              </a:rPr>
              <a:t>converges faster than a Sigmoid function</a:t>
            </a:r>
            <a:r>
              <a:rPr lang="tr"/>
              <a:t>.</a:t>
            </a:r>
            <a:endParaRPr/>
          </a:p>
          <a:p>
            <a:pPr indent="0" lvl="0" marL="0" rtl="0" algn="l">
              <a:spcBef>
                <a:spcPts val="1200"/>
              </a:spcBef>
              <a:spcAft>
                <a:spcPts val="0"/>
              </a:spcAft>
              <a:buClr>
                <a:schemeClr val="dk1"/>
              </a:buClr>
              <a:buSzPts val="1100"/>
              <a:buFont typeface="Arial"/>
              <a:buNone/>
            </a:pPr>
            <a:r>
              <a:rPr lang="tr"/>
              <a:t>Although the output bounds have expanded relative to Sigmoid, it continues to get stuck in the Vanishing Gradient problem.</a:t>
            </a:r>
            <a:endParaRPr/>
          </a:p>
          <a:p>
            <a:pPr indent="0" lvl="0" marL="0" rtl="0" algn="l">
              <a:spcBef>
                <a:spcPts val="1200"/>
              </a:spcBef>
              <a:spcAft>
                <a:spcPts val="1200"/>
              </a:spcAft>
              <a:buNone/>
            </a:pPr>
            <a:r>
              <a:t/>
            </a:r>
            <a:endParaRPr/>
          </a:p>
        </p:txBody>
      </p:sp>
      <p:pic>
        <p:nvPicPr>
          <p:cNvPr id="337" name="Google Shape;337;p53"/>
          <p:cNvPicPr preferRelativeResize="0"/>
          <p:nvPr/>
        </p:nvPicPr>
        <p:blipFill rotWithShape="1">
          <a:blip r:embed="rId3">
            <a:alphaModFix/>
          </a:blip>
          <a:srcRect b="0" l="0" r="3222" t="0"/>
          <a:stretch/>
        </p:blipFill>
        <p:spPr>
          <a:xfrm>
            <a:off x="5149025" y="1303138"/>
            <a:ext cx="3683275" cy="2537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000"/>
                                        <p:tgtEl>
                                          <p:spTgt spid="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000"/>
                                        <p:tgtEl>
                                          <p:spTgt spid="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Effect filter="fade" transition="in">
                                      <p:cBhvr>
                                        <p:cTn dur="1000"/>
                                        <p:tgtEl>
                                          <p:spTgt spid="3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3" st="3"/>
                                            </p:txEl>
                                          </p:spTgt>
                                        </p:tgtEl>
                                        <p:attrNameLst>
                                          <p:attrName>style.visibility</p:attrName>
                                        </p:attrNameLst>
                                      </p:cBhvr>
                                      <p:to>
                                        <p:strVal val="visible"/>
                                      </p:to>
                                    </p:set>
                                    <p:animEffect filter="fade" transition="in">
                                      <p:cBhvr>
                                        <p:cTn dur="1000"/>
                                        <p:tgtEl>
                                          <p:spTgt spid="3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Softmax Function</a:t>
            </a:r>
            <a:endParaRPr/>
          </a:p>
        </p:txBody>
      </p:sp>
      <p:sp>
        <p:nvSpPr>
          <p:cNvPr id="343" name="Google Shape;343;p5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solidFill>
                  <a:srgbClr val="292929"/>
                </a:solidFill>
                <a:highlight>
                  <a:srgbClr val="FFFFFF"/>
                </a:highlight>
              </a:rPr>
              <a:t>Softmax</a:t>
            </a:r>
            <a:r>
              <a:rPr lang="tr">
                <a:solidFill>
                  <a:srgbClr val="292929"/>
                </a:solidFill>
                <a:highlight>
                  <a:srgbClr val="FFFFFF"/>
                </a:highlight>
              </a:rPr>
              <a:t> returns a probability result for each class as output in a multi-class classification problem.</a:t>
            </a:r>
            <a:endParaRPr>
              <a:solidFill>
                <a:srgbClr val="292929"/>
              </a:solidFill>
              <a:highlight>
                <a:srgbClr val="FFFFFF"/>
              </a:highlight>
            </a:endParaRPr>
          </a:p>
          <a:p>
            <a:pPr indent="0" lvl="0" marL="0" rtl="0" algn="l">
              <a:spcBef>
                <a:spcPts val="1200"/>
              </a:spcBef>
              <a:spcAft>
                <a:spcPts val="0"/>
              </a:spcAft>
              <a:buClr>
                <a:schemeClr val="dk1"/>
              </a:buClr>
              <a:buSzPts val="1100"/>
              <a:buFont typeface="Arial"/>
              <a:buNone/>
            </a:pPr>
            <a:r>
              <a:rPr lang="tr">
                <a:solidFill>
                  <a:srgbClr val="292929"/>
                </a:solidFill>
                <a:highlight>
                  <a:srgbClr val="FFFFFF"/>
                </a:highlight>
              </a:rPr>
              <a:t>For multi-class operations your network should end with a softmax activation function so it will give a </a:t>
            </a:r>
            <a:r>
              <a:rPr lang="tr">
                <a:solidFill>
                  <a:srgbClr val="292929"/>
                </a:solidFill>
                <a:highlight>
                  <a:srgbClr val="C9DAF8"/>
                </a:highlight>
              </a:rPr>
              <a:t>probability distribution over N output classes</a:t>
            </a:r>
            <a:r>
              <a:rPr lang="tr">
                <a:solidFill>
                  <a:srgbClr val="292929"/>
                </a:solidFill>
                <a:highlight>
                  <a:schemeClr val="lt1"/>
                </a:highlight>
              </a:rPr>
              <a:t>.</a:t>
            </a:r>
            <a:endParaRPr>
              <a:solidFill>
                <a:srgbClr val="292929"/>
              </a:solidFill>
              <a:highlight>
                <a:schemeClr val="lt1"/>
              </a:highlight>
            </a:endParaRPr>
          </a:p>
          <a:p>
            <a:pPr indent="0" lvl="0" marL="0" rtl="0" algn="l">
              <a:spcBef>
                <a:spcPts val="1200"/>
              </a:spcBef>
              <a:spcAft>
                <a:spcPts val="1200"/>
              </a:spcAft>
              <a:buNone/>
            </a:pPr>
            <a:r>
              <a:t/>
            </a:r>
            <a:endParaRPr>
              <a:solidFill>
                <a:srgbClr val="292929"/>
              </a:solidFill>
              <a:highlight>
                <a:srgbClr val="FFFFFF"/>
              </a:highlight>
            </a:endParaRPr>
          </a:p>
        </p:txBody>
      </p:sp>
      <p:pic>
        <p:nvPicPr>
          <p:cNvPr id="344" name="Google Shape;344;p54"/>
          <p:cNvPicPr preferRelativeResize="0"/>
          <p:nvPr/>
        </p:nvPicPr>
        <p:blipFill>
          <a:blip r:embed="rId3">
            <a:alphaModFix/>
          </a:blip>
          <a:stretch>
            <a:fillRect/>
          </a:stretch>
        </p:blipFill>
        <p:spPr>
          <a:xfrm>
            <a:off x="5633976" y="1124600"/>
            <a:ext cx="3120501" cy="1494525"/>
          </a:xfrm>
          <a:prstGeom prst="rect">
            <a:avLst/>
          </a:prstGeom>
          <a:noFill/>
          <a:ln>
            <a:noFill/>
          </a:ln>
        </p:spPr>
      </p:pic>
      <p:pic>
        <p:nvPicPr>
          <p:cNvPr id="345" name="Google Shape;345;p54"/>
          <p:cNvPicPr preferRelativeResize="0"/>
          <p:nvPr/>
        </p:nvPicPr>
        <p:blipFill rotWithShape="1">
          <a:blip r:embed="rId4">
            <a:alphaModFix/>
          </a:blip>
          <a:srcRect b="0" l="3353" r="4259" t="0"/>
          <a:stretch/>
        </p:blipFill>
        <p:spPr>
          <a:xfrm>
            <a:off x="5871300" y="2726000"/>
            <a:ext cx="2883175" cy="2078625"/>
          </a:xfrm>
          <a:prstGeom prst="rect">
            <a:avLst/>
          </a:prstGeom>
          <a:noFill/>
          <a:ln>
            <a:noFill/>
          </a:ln>
        </p:spPr>
      </p:pic>
      <p:pic>
        <p:nvPicPr>
          <p:cNvPr id="346" name="Google Shape;346;p54"/>
          <p:cNvPicPr preferRelativeResize="0"/>
          <p:nvPr/>
        </p:nvPicPr>
        <p:blipFill>
          <a:blip r:embed="rId5">
            <a:alphaModFix/>
          </a:blip>
          <a:stretch>
            <a:fillRect/>
          </a:stretch>
        </p:blipFill>
        <p:spPr>
          <a:xfrm>
            <a:off x="590320" y="3469175"/>
            <a:ext cx="2961300" cy="103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0" st="0"/>
                                            </p:txEl>
                                          </p:spTgt>
                                        </p:tgtEl>
                                        <p:attrNameLst>
                                          <p:attrName>style.visibility</p:attrName>
                                        </p:attrNameLst>
                                      </p:cBhvr>
                                      <p:to>
                                        <p:strVal val="visible"/>
                                      </p:to>
                                    </p:set>
                                    <p:animEffect filter="fade" transition="in">
                                      <p:cBhvr>
                                        <p:cTn dur="1000"/>
                                        <p:tgtEl>
                                          <p:spTgt spid="3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1" st="1"/>
                                            </p:txEl>
                                          </p:spTgt>
                                        </p:tgtEl>
                                        <p:attrNameLst>
                                          <p:attrName>style.visibility</p:attrName>
                                        </p:attrNameLst>
                                      </p:cBhvr>
                                      <p:to>
                                        <p:strVal val="visible"/>
                                      </p:to>
                                    </p:set>
                                    <p:animEffect filter="fade" transition="in">
                                      <p:cBhvr>
                                        <p:cTn dur="1000"/>
                                        <p:tgtEl>
                                          <p:spTgt spid="3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2" st="2"/>
                                            </p:txEl>
                                          </p:spTgt>
                                        </p:tgtEl>
                                        <p:attrNameLst>
                                          <p:attrName>style.visibility</p:attrName>
                                        </p:attrNameLst>
                                      </p:cBhvr>
                                      <p:to>
                                        <p:strVal val="visible"/>
                                      </p:to>
                                    </p:set>
                                    <p:animEffect filter="fade" transition="in">
                                      <p:cBhvr>
                                        <p:cTn dur="1000"/>
                                        <p:tgtEl>
                                          <p:spTgt spid="3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ph type="title"/>
          </p:nvPr>
        </p:nvSpPr>
        <p:spPr>
          <a:xfrm>
            <a:off x="311700" y="1684950"/>
            <a:ext cx="8520600" cy="177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Optimization of Neural Networks</a:t>
            </a:r>
            <a:endParaRPr sz="4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300"/>
              <a:buFont typeface="Century"/>
              <a:buNone/>
            </a:pPr>
            <a:r>
              <a:rPr lang="tr"/>
              <a:t>Backpropagation</a:t>
            </a:r>
            <a:endParaRPr/>
          </a:p>
        </p:txBody>
      </p:sp>
      <p:sp>
        <p:nvSpPr>
          <p:cNvPr id="357" name="Google Shape;357;p56"/>
          <p:cNvSpPr txBox="1"/>
          <p:nvPr>
            <p:ph idx="1" type="body"/>
          </p:nvPr>
        </p:nvSpPr>
        <p:spPr>
          <a:xfrm>
            <a:off x="311700" y="1152475"/>
            <a:ext cx="8520600" cy="16404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lang="tr"/>
              <a:t>Back propagation is a method used to update the weights in the neural network taking into account the desired output. The derivative for each weight is calculated using the chain rule.</a:t>
            </a:r>
            <a:endParaRPr/>
          </a:p>
          <a:p>
            <a:pPr indent="0" lvl="0" marL="0" rtl="0" algn="just">
              <a:lnSpc>
                <a:spcPct val="115000"/>
              </a:lnSpc>
              <a:spcBef>
                <a:spcPts val="0"/>
              </a:spcBef>
              <a:spcAft>
                <a:spcPts val="0"/>
              </a:spcAft>
              <a:buClr>
                <a:schemeClr val="dk1"/>
              </a:buClr>
              <a:buSzPts val="1100"/>
              <a:buFont typeface="Arial"/>
              <a:buNone/>
            </a:pPr>
            <a:r>
              <a:t/>
            </a:r>
            <a:endParaRPr/>
          </a:p>
          <a:p>
            <a:pPr indent="0" lvl="0" marL="0" rtl="0" algn="just">
              <a:lnSpc>
                <a:spcPct val="115000"/>
              </a:lnSpc>
              <a:spcBef>
                <a:spcPts val="0"/>
              </a:spcBef>
              <a:spcAft>
                <a:spcPts val="0"/>
              </a:spcAft>
              <a:buClr>
                <a:schemeClr val="dk1"/>
              </a:buClr>
              <a:buSzPts val="1100"/>
              <a:buFont typeface="Arial"/>
              <a:buNone/>
            </a:pPr>
            <a:r>
              <a:rPr lang="tr"/>
              <a:t>• Step 1: Get a set of training data and move forward to calculate the loss</a:t>
            </a:r>
            <a:endParaRPr/>
          </a:p>
          <a:p>
            <a:pPr indent="0" lvl="0" marL="0" rtl="0" algn="just">
              <a:lnSpc>
                <a:spcPct val="115000"/>
              </a:lnSpc>
              <a:spcBef>
                <a:spcPts val="0"/>
              </a:spcBef>
              <a:spcAft>
                <a:spcPts val="0"/>
              </a:spcAft>
              <a:buClr>
                <a:schemeClr val="dk1"/>
              </a:buClr>
              <a:buSzPts val="1100"/>
              <a:buFont typeface="Arial"/>
              <a:buNone/>
            </a:pPr>
            <a:r>
              <a:rPr lang="tr"/>
              <a:t>• Step 2: Broadcast the loss backwards again to get the degree of loss for each weight</a:t>
            </a:r>
            <a:endParaRPr/>
          </a:p>
          <a:p>
            <a:pPr indent="0" lvl="0" marL="0" rtl="0" algn="just">
              <a:lnSpc>
                <a:spcPct val="115000"/>
              </a:lnSpc>
              <a:spcBef>
                <a:spcPts val="0"/>
              </a:spcBef>
              <a:spcAft>
                <a:spcPts val="0"/>
              </a:spcAft>
              <a:buNone/>
            </a:pPr>
            <a:r>
              <a:rPr lang="tr"/>
              <a:t>• Step 3: Use gradients to update the weights of the mesh</a:t>
            </a:r>
            <a:endParaRPr/>
          </a:p>
        </p:txBody>
      </p:sp>
      <p:pic>
        <p:nvPicPr>
          <p:cNvPr id="358" name="Google Shape;358;p56"/>
          <p:cNvPicPr preferRelativeResize="0"/>
          <p:nvPr/>
        </p:nvPicPr>
        <p:blipFill rotWithShape="1">
          <a:blip r:embed="rId3">
            <a:alphaModFix/>
          </a:blip>
          <a:srcRect b="0" l="0" r="0" t="0"/>
          <a:stretch/>
        </p:blipFill>
        <p:spPr>
          <a:xfrm>
            <a:off x="470975" y="2792875"/>
            <a:ext cx="8202055" cy="164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Effect filter="fade" transition="in">
                                      <p:cBhvr>
                                        <p:cTn dur="1000"/>
                                        <p:tgtEl>
                                          <p:spTgt spid="3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Effect filter="fade" transition="in">
                                      <p:cBhvr>
                                        <p:cTn dur="1000"/>
                                        <p:tgtEl>
                                          <p:spTgt spid="3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animEffect filter="fade" transition="in">
                                      <p:cBhvr>
                                        <p:cTn dur="1000"/>
                                        <p:tgtEl>
                                          <p:spTgt spid="3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animEffect filter="fade" transition="in">
                                      <p:cBhvr>
                                        <p:cTn dur="1000"/>
                                        <p:tgtEl>
                                          <p:spTgt spid="3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xEl>
                                              <p:pRg end="4" st="4"/>
                                            </p:txEl>
                                          </p:spTgt>
                                        </p:tgtEl>
                                        <p:attrNameLst>
                                          <p:attrName>style.visibility</p:attrName>
                                        </p:attrNameLst>
                                      </p:cBhvr>
                                      <p:to>
                                        <p:strVal val="visible"/>
                                      </p:to>
                                    </p:set>
                                    <p:animEffect filter="fade" transition="in">
                                      <p:cBhvr>
                                        <p:cTn dur="1000"/>
                                        <p:tgtEl>
                                          <p:spTgt spid="35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Overfitting</a:t>
            </a:r>
            <a:endParaRPr/>
          </a:p>
        </p:txBody>
      </p:sp>
      <p:sp>
        <p:nvSpPr>
          <p:cNvPr id="364" name="Google Shape;364;p57"/>
          <p:cNvSpPr txBox="1"/>
          <p:nvPr>
            <p:ph idx="1" type="body"/>
          </p:nvPr>
        </p:nvSpPr>
        <p:spPr>
          <a:xfrm>
            <a:off x="311700" y="1152475"/>
            <a:ext cx="474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It is a situation that occurs when the algorithm memorizes the training data along with its results. Situations that may cause excessive learning;</a:t>
            </a:r>
            <a:endParaRPr/>
          </a:p>
          <a:p>
            <a:pPr indent="-317500" lvl="0" marL="457200" rtl="0" algn="l">
              <a:spcBef>
                <a:spcPts val="1200"/>
              </a:spcBef>
              <a:spcAft>
                <a:spcPts val="0"/>
              </a:spcAft>
              <a:buSzPts val="1400"/>
              <a:buChar char="●"/>
            </a:pPr>
            <a:r>
              <a:rPr lang="tr"/>
              <a:t>High epoch value and long training time</a:t>
            </a:r>
            <a:endParaRPr/>
          </a:p>
          <a:p>
            <a:pPr indent="-317500" lvl="0" marL="457200" rtl="0" algn="l">
              <a:spcBef>
                <a:spcPts val="0"/>
              </a:spcBef>
              <a:spcAft>
                <a:spcPts val="0"/>
              </a:spcAft>
              <a:buSzPts val="1400"/>
              <a:buChar char="●"/>
            </a:pPr>
            <a:r>
              <a:rPr lang="tr"/>
              <a:t>Using too many variables</a:t>
            </a:r>
            <a:endParaRPr/>
          </a:p>
          <a:p>
            <a:pPr indent="0" lvl="0" marL="0" rtl="0" algn="l">
              <a:spcBef>
                <a:spcPts val="1200"/>
              </a:spcBef>
              <a:spcAft>
                <a:spcPts val="0"/>
              </a:spcAft>
              <a:buClr>
                <a:schemeClr val="dk1"/>
              </a:buClr>
              <a:buSzPts val="1100"/>
              <a:buFont typeface="Arial"/>
              <a:buNone/>
            </a:pPr>
            <a:r>
              <a:rPr lang="tr"/>
              <a:t>In case of overfitting, the model also recognizes the noise in the data and searches for the noise in the test data, reducing the accuracy.</a:t>
            </a:r>
            <a:endParaRPr/>
          </a:p>
          <a:p>
            <a:pPr indent="0" lvl="0" marL="0" rtl="0" algn="l">
              <a:spcBef>
                <a:spcPts val="1200"/>
              </a:spcBef>
              <a:spcAft>
                <a:spcPts val="1200"/>
              </a:spcAft>
              <a:buNone/>
            </a:pPr>
            <a:r>
              <a:rPr lang="tr"/>
              <a:t>When overfitting occurs, the algorithm cannot work efficiently against the data it sees for the first time.</a:t>
            </a:r>
            <a:endParaRPr/>
          </a:p>
        </p:txBody>
      </p:sp>
      <p:pic>
        <p:nvPicPr>
          <p:cNvPr id="365" name="Google Shape;365;p57"/>
          <p:cNvPicPr preferRelativeResize="0"/>
          <p:nvPr/>
        </p:nvPicPr>
        <p:blipFill>
          <a:blip r:embed="rId3">
            <a:alphaModFix/>
          </a:blip>
          <a:stretch>
            <a:fillRect/>
          </a:stretch>
        </p:blipFill>
        <p:spPr>
          <a:xfrm>
            <a:off x="5406625" y="1266250"/>
            <a:ext cx="3188850" cy="318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0" st="0"/>
                                            </p:txEl>
                                          </p:spTgt>
                                        </p:tgtEl>
                                        <p:attrNameLst>
                                          <p:attrName>style.visibility</p:attrName>
                                        </p:attrNameLst>
                                      </p:cBhvr>
                                      <p:to>
                                        <p:strVal val="visible"/>
                                      </p:to>
                                    </p:set>
                                    <p:animEffect filter="fade" transition="in">
                                      <p:cBhvr>
                                        <p:cTn dur="1000"/>
                                        <p:tgtEl>
                                          <p:spTgt spid="3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1" st="1"/>
                                            </p:txEl>
                                          </p:spTgt>
                                        </p:tgtEl>
                                        <p:attrNameLst>
                                          <p:attrName>style.visibility</p:attrName>
                                        </p:attrNameLst>
                                      </p:cBhvr>
                                      <p:to>
                                        <p:strVal val="visible"/>
                                      </p:to>
                                    </p:set>
                                    <p:animEffect filter="fade" transition="in">
                                      <p:cBhvr>
                                        <p:cTn dur="1000"/>
                                        <p:tgtEl>
                                          <p:spTgt spid="3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2" st="2"/>
                                            </p:txEl>
                                          </p:spTgt>
                                        </p:tgtEl>
                                        <p:attrNameLst>
                                          <p:attrName>style.visibility</p:attrName>
                                        </p:attrNameLst>
                                      </p:cBhvr>
                                      <p:to>
                                        <p:strVal val="visible"/>
                                      </p:to>
                                    </p:set>
                                    <p:animEffect filter="fade" transition="in">
                                      <p:cBhvr>
                                        <p:cTn dur="1000"/>
                                        <p:tgtEl>
                                          <p:spTgt spid="3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3" st="3"/>
                                            </p:txEl>
                                          </p:spTgt>
                                        </p:tgtEl>
                                        <p:attrNameLst>
                                          <p:attrName>style.visibility</p:attrName>
                                        </p:attrNameLst>
                                      </p:cBhvr>
                                      <p:to>
                                        <p:strVal val="visible"/>
                                      </p:to>
                                    </p:set>
                                    <p:animEffect filter="fade" transition="in">
                                      <p:cBhvr>
                                        <p:cTn dur="1000"/>
                                        <p:tgtEl>
                                          <p:spTgt spid="3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4" st="4"/>
                                            </p:txEl>
                                          </p:spTgt>
                                        </p:tgtEl>
                                        <p:attrNameLst>
                                          <p:attrName>style.visibility</p:attrName>
                                        </p:attrNameLst>
                                      </p:cBhvr>
                                      <p:to>
                                        <p:strVal val="visible"/>
                                      </p:to>
                                    </p:set>
                                    <p:animEffect filter="fade" transition="in">
                                      <p:cBhvr>
                                        <p:cTn dur="1000"/>
                                        <p:tgtEl>
                                          <p:spTgt spid="36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Underfitting</a:t>
            </a:r>
            <a:endParaRPr/>
          </a:p>
        </p:txBody>
      </p:sp>
      <p:sp>
        <p:nvSpPr>
          <p:cNvPr id="371" name="Google Shape;371;p58"/>
          <p:cNvSpPr txBox="1"/>
          <p:nvPr>
            <p:ph idx="1" type="body"/>
          </p:nvPr>
        </p:nvSpPr>
        <p:spPr>
          <a:xfrm>
            <a:off x="311700" y="1152475"/>
            <a:ext cx="457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The algorithm does not adequately fit the training data and has trouble generalizing the data. In order not to experience underfitting;</a:t>
            </a:r>
            <a:endParaRPr/>
          </a:p>
          <a:p>
            <a:pPr indent="-317500" lvl="0" marL="457200" rtl="0" algn="l">
              <a:spcBef>
                <a:spcPts val="1200"/>
              </a:spcBef>
              <a:spcAft>
                <a:spcPts val="0"/>
              </a:spcAft>
              <a:buSzPts val="1400"/>
              <a:buChar char="●"/>
            </a:pPr>
            <a:r>
              <a:rPr lang="tr"/>
              <a:t>Increase our training data</a:t>
            </a:r>
            <a:endParaRPr/>
          </a:p>
          <a:p>
            <a:pPr indent="-317500" lvl="0" marL="457200" rtl="0" algn="l">
              <a:spcBef>
                <a:spcPts val="0"/>
              </a:spcBef>
              <a:spcAft>
                <a:spcPts val="0"/>
              </a:spcAft>
              <a:buSzPts val="1400"/>
              <a:buChar char="●"/>
            </a:pPr>
            <a:r>
              <a:rPr lang="tr"/>
              <a:t>Add more variables</a:t>
            </a:r>
            <a:endParaRPr/>
          </a:p>
          <a:p>
            <a:pPr indent="-317500" lvl="0" marL="457200" rtl="0" algn="l">
              <a:spcBef>
                <a:spcPts val="0"/>
              </a:spcBef>
              <a:spcAft>
                <a:spcPts val="0"/>
              </a:spcAft>
              <a:buSzPts val="1400"/>
              <a:buChar char="●"/>
            </a:pPr>
            <a:r>
              <a:rPr lang="tr"/>
              <a:t>Decrease the Regularization value to increase the variable weight</a:t>
            </a:r>
            <a:endParaRPr/>
          </a:p>
          <a:p>
            <a:pPr indent="0" lvl="0" marL="0" rtl="0" algn="l">
              <a:spcBef>
                <a:spcPts val="1200"/>
              </a:spcBef>
              <a:spcAft>
                <a:spcPts val="0"/>
              </a:spcAft>
              <a:buClr>
                <a:schemeClr val="dk1"/>
              </a:buClr>
              <a:buSzPts val="1100"/>
              <a:buFont typeface="Arial"/>
              <a:buNone/>
            </a:pPr>
            <a:r>
              <a:rPr lang="tr"/>
              <a:t>When underfitting occurs, the training and test dataset has a high error rate, low variance, and high bias.</a:t>
            </a:r>
            <a:endParaRPr/>
          </a:p>
          <a:p>
            <a:pPr indent="0" lvl="0" marL="0" rtl="0" algn="l">
              <a:spcBef>
                <a:spcPts val="1200"/>
              </a:spcBef>
              <a:spcAft>
                <a:spcPts val="1200"/>
              </a:spcAft>
              <a:buNone/>
            </a:pPr>
            <a:r>
              <a:t/>
            </a:r>
            <a:endParaRPr/>
          </a:p>
        </p:txBody>
      </p:sp>
      <p:pic>
        <p:nvPicPr>
          <p:cNvPr id="372" name="Google Shape;372;p58"/>
          <p:cNvPicPr preferRelativeResize="0"/>
          <p:nvPr/>
        </p:nvPicPr>
        <p:blipFill rotWithShape="1">
          <a:blip r:embed="rId3">
            <a:alphaModFix/>
          </a:blip>
          <a:srcRect b="12352" l="0" r="68880" t="12095"/>
          <a:stretch/>
        </p:blipFill>
        <p:spPr>
          <a:xfrm>
            <a:off x="5364775" y="1365213"/>
            <a:ext cx="3467526" cy="299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animEffect filter="fade" transition="in">
                                      <p:cBhvr>
                                        <p:cTn dur="1000"/>
                                        <p:tgtEl>
                                          <p:spTgt spid="3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animEffect filter="fade" transition="in">
                                      <p:cBhvr>
                                        <p:cTn dur="1000"/>
                                        <p:tgtEl>
                                          <p:spTgt spid="3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2" st="2"/>
                                            </p:txEl>
                                          </p:spTgt>
                                        </p:tgtEl>
                                        <p:attrNameLst>
                                          <p:attrName>style.visibility</p:attrName>
                                        </p:attrNameLst>
                                      </p:cBhvr>
                                      <p:to>
                                        <p:strVal val="visible"/>
                                      </p:to>
                                    </p:set>
                                    <p:animEffect filter="fade" transition="in">
                                      <p:cBhvr>
                                        <p:cTn dur="1000"/>
                                        <p:tgtEl>
                                          <p:spTgt spid="3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3" st="3"/>
                                            </p:txEl>
                                          </p:spTgt>
                                        </p:tgtEl>
                                        <p:attrNameLst>
                                          <p:attrName>style.visibility</p:attrName>
                                        </p:attrNameLst>
                                      </p:cBhvr>
                                      <p:to>
                                        <p:strVal val="visible"/>
                                      </p:to>
                                    </p:set>
                                    <p:animEffect filter="fade" transition="in">
                                      <p:cBhvr>
                                        <p:cTn dur="1000"/>
                                        <p:tgtEl>
                                          <p:spTgt spid="3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4" st="4"/>
                                            </p:txEl>
                                          </p:spTgt>
                                        </p:tgtEl>
                                        <p:attrNameLst>
                                          <p:attrName>style.visibility</p:attrName>
                                        </p:attrNameLst>
                                      </p:cBhvr>
                                      <p:to>
                                        <p:strVal val="visible"/>
                                      </p:to>
                                    </p:set>
                                    <p:animEffect filter="fade" transition="in">
                                      <p:cBhvr>
                                        <p:cTn dur="1000"/>
                                        <p:tgtEl>
                                          <p:spTgt spid="3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5" st="5"/>
                                            </p:txEl>
                                          </p:spTgt>
                                        </p:tgtEl>
                                        <p:attrNameLst>
                                          <p:attrName>style.visibility</p:attrName>
                                        </p:attrNameLst>
                                      </p:cBhvr>
                                      <p:to>
                                        <p:strVal val="visible"/>
                                      </p:to>
                                    </p:set>
                                    <p:animEffect filter="fade" transition="in">
                                      <p:cBhvr>
                                        <p:cTn dur="1000"/>
                                        <p:tgtEl>
                                          <p:spTgt spid="37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9"/>
          <p:cNvSpPr txBox="1"/>
          <p:nvPr>
            <p:ph idx="1" type="body"/>
          </p:nvPr>
        </p:nvSpPr>
        <p:spPr>
          <a:xfrm>
            <a:off x="311700" y="1152475"/>
            <a:ext cx="8520600" cy="3623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b="1" lang="tr"/>
              <a:t>Regularization</a:t>
            </a:r>
            <a:r>
              <a:rPr lang="tr"/>
              <a:t> is the process of constraining a model to simplify and prevent overfitting. This improves the model's performance on unseen data. In this method, the weights in the cost function are updated by adding another term known as the regularization term, which penalizes them.</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Clr>
                <a:schemeClr val="dk1"/>
              </a:buClr>
              <a:buSzPts val="1100"/>
              <a:buFont typeface="Arial"/>
              <a:buNone/>
            </a:pPr>
            <a:r>
              <a:rPr lang="tr"/>
              <a:t>The amount of regularization to be applied during learning can be controlled by a hyper parameter called regularization term (or regularization parameter).</a:t>
            </a:r>
            <a:endParaRPr/>
          </a:p>
        </p:txBody>
      </p:sp>
      <p:sp>
        <p:nvSpPr>
          <p:cNvPr id="378" name="Google Shape;37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Regularization</a:t>
            </a:r>
            <a:endParaRPr/>
          </a:p>
        </p:txBody>
      </p:sp>
      <p:pic>
        <p:nvPicPr>
          <p:cNvPr id="379" name="Google Shape;379;p59"/>
          <p:cNvPicPr preferRelativeResize="0"/>
          <p:nvPr/>
        </p:nvPicPr>
        <p:blipFill>
          <a:blip r:embed="rId3">
            <a:alphaModFix/>
          </a:blip>
          <a:stretch>
            <a:fillRect/>
          </a:stretch>
        </p:blipFill>
        <p:spPr>
          <a:xfrm>
            <a:off x="737626" y="1938125"/>
            <a:ext cx="5358250" cy="1807975"/>
          </a:xfrm>
          <a:prstGeom prst="rect">
            <a:avLst/>
          </a:prstGeom>
          <a:noFill/>
          <a:ln>
            <a:noFill/>
          </a:ln>
        </p:spPr>
      </p:pic>
      <p:pic>
        <p:nvPicPr>
          <p:cNvPr id="380" name="Google Shape;380;p59"/>
          <p:cNvPicPr preferRelativeResize="0"/>
          <p:nvPr/>
        </p:nvPicPr>
        <p:blipFill>
          <a:blip r:embed="rId4">
            <a:alphaModFix/>
          </a:blip>
          <a:stretch>
            <a:fillRect/>
          </a:stretch>
        </p:blipFill>
        <p:spPr>
          <a:xfrm>
            <a:off x="6095875" y="2002900"/>
            <a:ext cx="1742325" cy="167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10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1000"/>
                                        <p:tgtEl>
                                          <p:spTgt spid="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1000"/>
                                        <p:tgtEl>
                                          <p:spTgt spid="3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1000"/>
                                        <p:tgtEl>
                                          <p:spTgt spid="3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4" st="4"/>
                                            </p:txEl>
                                          </p:spTgt>
                                        </p:tgtEl>
                                        <p:attrNameLst>
                                          <p:attrName>style.visibility</p:attrName>
                                        </p:attrNameLst>
                                      </p:cBhvr>
                                      <p:to>
                                        <p:strVal val="visible"/>
                                      </p:to>
                                    </p:set>
                                    <p:animEffect filter="fade" transition="in">
                                      <p:cBhvr>
                                        <p:cTn dur="1000"/>
                                        <p:tgtEl>
                                          <p:spTgt spid="3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5" st="5"/>
                                            </p:txEl>
                                          </p:spTgt>
                                        </p:tgtEl>
                                        <p:attrNameLst>
                                          <p:attrName>style.visibility</p:attrName>
                                        </p:attrNameLst>
                                      </p:cBhvr>
                                      <p:to>
                                        <p:strVal val="visible"/>
                                      </p:to>
                                    </p:set>
                                    <p:animEffect filter="fade" transition="in">
                                      <p:cBhvr>
                                        <p:cTn dur="1000"/>
                                        <p:tgtEl>
                                          <p:spTgt spid="3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6" st="6"/>
                                            </p:txEl>
                                          </p:spTgt>
                                        </p:tgtEl>
                                        <p:attrNameLst>
                                          <p:attrName>style.visibility</p:attrName>
                                        </p:attrNameLst>
                                      </p:cBhvr>
                                      <p:to>
                                        <p:strVal val="visible"/>
                                      </p:to>
                                    </p:set>
                                    <p:animEffect filter="fade" transition="in">
                                      <p:cBhvr>
                                        <p:cTn dur="1000"/>
                                        <p:tgtEl>
                                          <p:spTgt spid="3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7" st="7"/>
                                            </p:txEl>
                                          </p:spTgt>
                                        </p:tgtEl>
                                        <p:attrNameLst>
                                          <p:attrName>style.visibility</p:attrName>
                                        </p:attrNameLst>
                                      </p:cBhvr>
                                      <p:to>
                                        <p:strVal val="visible"/>
                                      </p:to>
                                    </p:set>
                                    <p:animEffect filter="fade" transition="in">
                                      <p:cBhvr>
                                        <p:cTn dur="1000"/>
                                        <p:tgtEl>
                                          <p:spTgt spid="37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Regülarizasyon</a:t>
            </a:r>
            <a:endParaRPr/>
          </a:p>
        </p:txBody>
      </p:sp>
      <p:sp>
        <p:nvSpPr>
          <p:cNvPr id="386" name="Google Shape;386;p60"/>
          <p:cNvSpPr txBox="1"/>
          <p:nvPr>
            <p:ph idx="1" type="body"/>
          </p:nvPr>
        </p:nvSpPr>
        <p:spPr>
          <a:xfrm>
            <a:off x="311700" y="1152475"/>
            <a:ext cx="3999900" cy="359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L1 Lasso</a:t>
            </a:r>
            <a:endParaRPr u="sng"/>
          </a:p>
          <a:p>
            <a:pPr indent="-317500" lvl="0" marL="457200" rtl="0" algn="l">
              <a:spcBef>
                <a:spcPts val="1200"/>
              </a:spcBef>
              <a:spcAft>
                <a:spcPts val="0"/>
              </a:spcAft>
              <a:buSzPts val="1400"/>
              <a:buChar char="●"/>
            </a:pPr>
            <a:r>
              <a:rPr lang="tr"/>
              <a:t>In L1 regularization the error function is penalized by the absolute value of the weights</a:t>
            </a:r>
            <a:endParaRPr/>
          </a:p>
          <a:p>
            <a:pPr indent="-317500" lvl="0" marL="457200" rtl="0" algn="l">
              <a:spcBef>
                <a:spcPts val="1000"/>
              </a:spcBef>
              <a:spcAft>
                <a:spcPts val="0"/>
              </a:spcAft>
              <a:buSzPts val="1400"/>
              <a:buChar char="●"/>
            </a:pPr>
            <a:r>
              <a:rPr lang="tr"/>
              <a:t>The derivative of L1 is k (a constant whose value is independent of weight)</a:t>
            </a:r>
            <a:endParaRPr/>
          </a:p>
          <a:p>
            <a:pPr indent="-317500" lvl="0" marL="457200" rtl="0" algn="l">
              <a:spcBef>
                <a:spcPts val="1000"/>
              </a:spcBef>
              <a:spcAft>
                <a:spcPts val="1000"/>
              </a:spcAft>
              <a:buSzPts val="1400"/>
              <a:buChar char="●"/>
            </a:pPr>
            <a:r>
              <a:rPr lang="tr"/>
              <a:t>It is a force that subtracts the derivative of L1 from the weight some constant each time.</a:t>
            </a:r>
            <a:endParaRPr/>
          </a:p>
        </p:txBody>
      </p:sp>
      <p:sp>
        <p:nvSpPr>
          <p:cNvPr id="387" name="Google Shape;387;p60"/>
          <p:cNvSpPr txBox="1"/>
          <p:nvPr>
            <p:ph idx="2" type="body"/>
          </p:nvPr>
        </p:nvSpPr>
        <p:spPr>
          <a:xfrm>
            <a:off x="4832400" y="1152475"/>
            <a:ext cx="3999900" cy="295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L2 Ridge</a:t>
            </a:r>
            <a:endParaRPr u="sng"/>
          </a:p>
          <a:p>
            <a:pPr indent="-317500" lvl="0" marL="457200" rtl="0" algn="l">
              <a:spcBef>
                <a:spcPts val="1000"/>
              </a:spcBef>
              <a:spcAft>
                <a:spcPts val="0"/>
              </a:spcAft>
              <a:buSzPts val="1400"/>
              <a:buChar char="●"/>
            </a:pPr>
            <a:r>
              <a:rPr lang="tr"/>
              <a:t>In L2 regularization, the error function is penalized by the square of the weights.</a:t>
            </a:r>
            <a:endParaRPr/>
          </a:p>
          <a:p>
            <a:pPr indent="-317500" lvl="0" marL="457200" rtl="0" algn="l">
              <a:spcBef>
                <a:spcPts val="1000"/>
              </a:spcBef>
              <a:spcAft>
                <a:spcPts val="0"/>
              </a:spcAft>
              <a:buSzPts val="1400"/>
              <a:buChar char="●"/>
            </a:pPr>
            <a:r>
              <a:rPr lang="tr"/>
              <a:t>The derivative of L2 is 2 * weight</a:t>
            </a:r>
            <a:endParaRPr/>
          </a:p>
          <a:p>
            <a:pPr indent="-317500" lvl="0" marL="457200" rtl="0" algn="l">
              <a:spcBef>
                <a:spcPts val="1000"/>
              </a:spcBef>
              <a:spcAft>
                <a:spcPts val="1000"/>
              </a:spcAft>
              <a:buSzPts val="1400"/>
              <a:buChar char="●"/>
            </a:pPr>
            <a:r>
              <a:rPr lang="tr"/>
              <a:t>It is a force that removes x% of the weight each time the derivative of L2</a:t>
            </a:r>
            <a:endParaRPr/>
          </a:p>
        </p:txBody>
      </p:sp>
      <p:sp>
        <p:nvSpPr>
          <p:cNvPr id="388" name="Google Shape;388;p60"/>
          <p:cNvSpPr txBox="1"/>
          <p:nvPr/>
        </p:nvSpPr>
        <p:spPr>
          <a:xfrm>
            <a:off x="342900" y="3705525"/>
            <a:ext cx="42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pic>
        <p:nvPicPr>
          <p:cNvPr id="389" name="Google Shape;389;p60"/>
          <p:cNvPicPr preferRelativeResize="0"/>
          <p:nvPr/>
        </p:nvPicPr>
        <p:blipFill>
          <a:blip r:embed="rId3">
            <a:alphaModFix/>
          </a:blip>
          <a:stretch>
            <a:fillRect/>
          </a:stretch>
        </p:blipFill>
        <p:spPr>
          <a:xfrm>
            <a:off x="629575" y="3638175"/>
            <a:ext cx="3364149" cy="1274750"/>
          </a:xfrm>
          <a:prstGeom prst="rect">
            <a:avLst/>
          </a:prstGeom>
          <a:noFill/>
          <a:ln>
            <a:noFill/>
          </a:ln>
        </p:spPr>
      </p:pic>
      <p:pic>
        <p:nvPicPr>
          <p:cNvPr id="390" name="Google Shape;390;p60"/>
          <p:cNvPicPr preferRelativeResize="0"/>
          <p:nvPr/>
        </p:nvPicPr>
        <p:blipFill>
          <a:blip r:embed="rId4">
            <a:alphaModFix/>
          </a:blip>
          <a:stretch>
            <a:fillRect/>
          </a:stretch>
        </p:blipFill>
        <p:spPr>
          <a:xfrm>
            <a:off x="5150274" y="3638164"/>
            <a:ext cx="3364149" cy="1274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0" st="0"/>
                                            </p:txEl>
                                          </p:spTgt>
                                        </p:tgtEl>
                                        <p:attrNameLst>
                                          <p:attrName>style.visibility</p:attrName>
                                        </p:attrNameLst>
                                      </p:cBhvr>
                                      <p:to>
                                        <p:strVal val="visible"/>
                                      </p:to>
                                    </p:set>
                                    <p:animEffect filter="fade" transition="in">
                                      <p:cBhvr>
                                        <p:cTn dur="1000"/>
                                        <p:tgtEl>
                                          <p:spTgt spid="3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1" st="1"/>
                                            </p:txEl>
                                          </p:spTgt>
                                        </p:tgtEl>
                                        <p:attrNameLst>
                                          <p:attrName>style.visibility</p:attrName>
                                        </p:attrNameLst>
                                      </p:cBhvr>
                                      <p:to>
                                        <p:strVal val="visible"/>
                                      </p:to>
                                    </p:set>
                                    <p:animEffect filter="fade" transition="in">
                                      <p:cBhvr>
                                        <p:cTn dur="1000"/>
                                        <p:tgtEl>
                                          <p:spTgt spid="3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2" st="2"/>
                                            </p:txEl>
                                          </p:spTgt>
                                        </p:tgtEl>
                                        <p:attrNameLst>
                                          <p:attrName>style.visibility</p:attrName>
                                        </p:attrNameLst>
                                      </p:cBhvr>
                                      <p:to>
                                        <p:strVal val="visible"/>
                                      </p:to>
                                    </p:set>
                                    <p:animEffect filter="fade" transition="in">
                                      <p:cBhvr>
                                        <p:cTn dur="1000"/>
                                        <p:tgtEl>
                                          <p:spTgt spid="3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3" st="3"/>
                                            </p:txEl>
                                          </p:spTgt>
                                        </p:tgtEl>
                                        <p:attrNameLst>
                                          <p:attrName>style.visibility</p:attrName>
                                        </p:attrNameLst>
                                      </p:cBhvr>
                                      <p:to>
                                        <p:strVal val="visible"/>
                                      </p:to>
                                    </p:set>
                                    <p:animEffect filter="fade" transition="in">
                                      <p:cBhvr>
                                        <p:cTn dur="1000"/>
                                        <p:tgtEl>
                                          <p:spTgt spid="3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0" st="0"/>
                                            </p:txEl>
                                          </p:spTgt>
                                        </p:tgtEl>
                                        <p:attrNameLst>
                                          <p:attrName>style.visibility</p:attrName>
                                        </p:attrNameLst>
                                      </p:cBhvr>
                                      <p:to>
                                        <p:strVal val="visible"/>
                                      </p:to>
                                    </p:set>
                                    <p:animEffect filter="fade" transition="in">
                                      <p:cBhvr>
                                        <p:cTn dur="1000"/>
                                        <p:tgtEl>
                                          <p:spTgt spid="3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1" st="1"/>
                                            </p:txEl>
                                          </p:spTgt>
                                        </p:tgtEl>
                                        <p:attrNameLst>
                                          <p:attrName>style.visibility</p:attrName>
                                        </p:attrNameLst>
                                      </p:cBhvr>
                                      <p:to>
                                        <p:strVal val="visible"/>
                                      </p:to>
                                    </p:set>
                                    <p:animEffect filter="fade" transition="in">
                                      <p:cBhvr>
                                        <p:cTn dur="1000"/>
                                        <p:tgtEl>
                                          <p:spTgt spid="3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2" st="2"/>
                                            </p:txEl>
                                          </p:spTgt>
                                        </p:tgtEl>
                                        <p:attrNameLst>
                                          <p:attrName>style.visibility</p:attrName>
                                        </p:attrNameLst>
                                      </p:cBhvr>
                                      <p:to>
                                        <p:strVal val="visible"/>
                                      </p:to>
                                    </p:set>
                                    <p:animEffect filter="fade" transition="in">
                                      <p:cBhvr>
                                        <p:cTn dur="1000"/>
                                        <p:tgtEl>
                                          <p:spTgt spid="3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3" st="3"/>
                                            </p:txEl>
                                          </p:spTgt>
                                        </p:tgtEl>
                                        <p:attrNameLst>
                                          <p:attrName>style.visibility</p:attrName>
                                        </p:attrNameLst>
                                      </p:cBhvr>
                                      <p:to>
                                        <p:strVal val="visible"/>
                                      </p:to>
                                    </p:set>
                                    <p:animEffect filter="fade" transition="in">
                                      <p:cBhvr>
                                        <p:cTn dur="1000"/>
                                        <p:tgtEl>
                                          <p:spTgt spid="38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Dropout</a:t>
            </a:r>
            <a:endParaRPr/>
          </a:p>
        </p:txBody>
      </p:sp>
      <p:sp>
        <p:nvSpPr>
          <p:cNvPr id="396" name="Google Shape;396;p61"/>
          <p:cNvSpPr txBox="1"/>
          <p:nvPr>
            <p:ph idx="1" type="body"/>
          </p:nvPr>
        </p:nvSpPr>
        <p:spPr>
          <a:xfrm>
            <a:off x="311700" y="1152475"/>
            <a:ext cx="3680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Dropout refers to data or noise intentionally dropped from a neural network to improve processing and time to results. In other words, it’s a technique where randomly selected neurons are ignored during training. </a:t>
            </a:r>
            <a:endParaRPr/>
          </a:p>
          <a:p>
            <a:pPr indent="0" lvl="0" marL="0" rtl="0" algn="l">
              <a:spcBef>
                <a:spcPts val="1200"/>
              </a:spcBef>
              <a:spcAft>
                <a:spcPts val="1200"/>
              </a:spcAft>
              <a:buNone/>
            </a:pPr>
            <a:r>
              <a:rPr lang="tr"/>
              <a:t>Randomly selected neurons’ contribution to the network is temporally removed on the forward propagation and any weight updates are not applied to the neuron on the backward propagation.</a:t>
            </a:r>
            <a:endParaRPr/>
          </a:p>
        </p:txBody>
      </p:sp>
      <p:pic>
        <p:nvPicPr>
          <p:cNvPr id="397" name="Google Shape;397;p61"/>
          <p:cNvPicPr preferRelativeResize="0"/>
          <p:nvPr/>
        </p:nvPicPr>
        <p:blipFill rotWithShape="1">
          <a:blip r:embed="rId3">
            <a:alphaModFix/>
          </a:blip>
          <a:srcRect b="0" l="0" r="4122" t="0"/>
          <a:stretch/>
        </p:blipFill>
        <p:spPr>
          <a:xfrm>
            <a:off x="4184625" y="1211150"/>
            <a:ext cx="4647675" cy="272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Effect filter="fade" transition="in">
                                      <p:cBhvr>
                                        <p:cTn dur="1000"/>
                                        <p:tgtEl>
                                          <p:spTgt spid="3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Effect filter="fade" transition="in">
                                      <p:cBhvr>
                                        <p:cTn dur="1000"/>
                                        <p:tgtEl>
                                          <p:spTgt spid="39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Artificial Neural Networks</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Neural networks are information processing systems with </a:t>
            </a:r>
            <a:r>
              <a:rPr lang="tr">
                <a:highlight>
                  <a:srgbClr val="C9DAF8"/>
                </a:highlight>
              </a:rPr>
              <a:t>interconnected neurons</a:t>
            </a:r>
            <a:r>
              <a:rPr lang="tr"/>
              <a:t>. Using certain algorithms they can recognize, cluster, and classify hidden patterns and correlations in raw data and continually learn and improve – over time.</a:t>
            </a:r>
            <a:endParaRPr/>
          </a:p>
        </p:txBody>
      </p:sp>
      <p:pic>
        <p:nvPicPr>
          <p:cNvPr id="83" name="Google Shape;83;p17"/>
          <p:cNvPicPr preferRelativeResize="0"/>
          <p:nvPr/>
        </p:nvPicPr>
        <p:blipFill>
          <a:blip r:embed="rId3">
            <a:alphaModFix/>
          </a:blip>
          <a:stretch>
            <a:fillRect/>
          </a:stretch>
        </p:blipFill>
        <p:spPr>
          <a:xfrm>
            <a:off x="400400" y="2205078"/>
            <a:ext cx="4323000" cy="2532750"/>
          </a:xfrm>
          <a:prstGeom prst="rect">
            <a:avLst/>
          </a:prstGeom>
          <a:noFill/>
          <a:ln>
            <a:noFill/>
          </a:ln>
        </p:spPr>
      </p:pic>
      <p:pic>
        <p:nvPicPr>
          <p:cNvPr id="84" name="Google Shape;84;p17"/>
          <p:cNvPicPr preferRelativeResize="0"/>
          <p:nvPr/>
        </p:nvPicPr>
        <p:blipFill>
          <a:blip r:embed="rId4">
            <a:alphaModFix/>
          </a:blip>
          <a:stretch>
            <a:fillRect/>
          </a:stretch>
        </p:blipFill>
        <p:spPr>
          <a:xfrm>
            <a:off x="4928867" y="2409625"/>
            <a:ext cx="3775334" cy="2123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Early Stopping</a:t>
            </a:r>
            <a:endParaRPr/>
          </a:p>
        </p:txBody>
      </p:sp>
      <p:sp>
        <p:nvSpPr>
          <p:cNvPr id="403" name="Google Shape;403;p62"/>
          <p:cNvSpPr txBox="1"/>
          <p:nvPr>
            <p:ph idx="1" type="body"/>
          </p:nvPr>
        </p:nvSpPr>
        <p:spPr>
          <a:xfrm>
            <a:off x="311700" y="1152475"/>
            <a:ext cx="4548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A very different way to regularize iterative learning algorithms like Gradient Descent is to stop training as soon as the validation error reaches a </a:t>
            </a:r>
            <a:r>
              <a:rPr lang="tr">
                <a:highlight>
                  <a:srgbClr val="C9DAF8"/>
                </a:highlight>
              </a:rPr>
              <a:t>minimum</a:t>
            </a:r>
            <a:r>
              <a:rPr lang="tr"/>
              <a:t>.</a:t>
            </a:r>
            <a:endParaRPr/>
          </a:p>
          <a:p>
            <a:pPr indent="0" lvl="0" marL="0" rtl="0" algn="l">
              <a:spcBef>
                <a:spcPts val="1000"/>
              </a:spcBef>
              <a:spcAft>
                <a:spcPts val="0"/>
              </a:spcAft>
              <a:buClr>
                <a:schemeClr val="dk1"/>
              </a:buClr>
              <a:buSzPts val="1100"/>
              <a:buFont typeface="Arial"/>
              <a:buNone/>
            </a:pPr>
            <a:r>
              <a:rPr lang="tr"/>
              <a:t>A simple and effective editing technique called the </a:t>
            </a:r>
            <a:r>
              <a:rPr lang="tr">
                <a:highlight>
                  <a:srgbClr val="C9DAF8"/>
                </a:highlight>
              </a:rPr>
              <a:t>No Free Lunch Theorem</a:t>
            </a:r>
            <a:r>
              <a:rPr lang="tr"/>
              <a:t> by Geoffrey Hinton, winner of the 2018 Turing Award with Yoshua Bengio and Yann LeCun</a:t>
            </a:r>
            <a:endParaRPr/>
          </a:p>
          <a:p>
            <a:pPr indent="0" lvl="0" marL="0" rtl="0" algn="l">
              <a:spcBef>
                <a:spcPts val="1000"/>
              </a:spcBef>
              <a:spcAft>
                <a:spcPts val="1000"/>
              </a:spcAft>
              <a:buNone/>
            </a:pPr>
            <a:r>
              <a:rPr lang="tr"/>
              <a:t>A minimum error value is determined and n more iterations occur when the validation set error falls below or equals this limit. If our performance does not improve, our error value returns to the best point and training stops.</a:t>
            </a:r>
            <a:endParaRPr/>
          </a:p>
        </p:txBody>
      </p:sp>
      <p:pic>
        <p:nvPicPr>
          <p:cNvPr id="404" name="Google Shape;404;p62"/>
          <p:cNvPicPr preferRelativeResize="0"/>
          <p:nvPr/>
        </p:nvPicPr>
        <p:blipFill rotWithShape="1">
          <a:blip r:embed="rId3">
            <a:alphaModFix/>
          </a:blip>
          <a:srcRect b="0" l="6829" r="0" t="0"/>
          <a:stretch/>
        </p:blipFill>
        <p:spPr>
          <a:xfrm>
            <a:off x="4859800" y="1884925"/>
            <a:ext cx="4061326" cy="202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0" st="0"/>
                                            </p:txEl>
                                          </p:spTgt>
                                        </p:tgtEl>
                                        <p:attrNameLst>
                                          <p:attrName>style.visibility</p:attrName>
                                        </p:attrNameLst>
                                      </p:cBhvr>
                                      <p:to>
                                        <p:strVal val="visible"/>
                                      </p:to>
                                    </p:set>
                                    <p:animEffect filter="fade" transition="in">
                                      <p:cBhvr>
                                        <p:cTn dur="1000"/>
                                        <p:tgtEl>
                                          <p:spTgt spid="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1" st="1"/>
                                            </p:txEl>
                                          </p:spTgt>
                                        </p:tgtEl>
                                        <p:attrNameLst>
                                          <p:attrName>style.visibility</p:attrName>
                                        </p:attrNameLst>
                                      </p:cBhvr>
                                      <p:to>
                                        <p:strVal val="visible"/>
                                      </p:to>
                                    </p:set>
                                    <p:animEffect filter="fade" transition="in">
                                      <p:cBhvr>
                                        <p:cTn dur="1000"/>
                                        <p:tgtEl>
                                          <p:spTgt spid="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2" st="2"/>
                                            </p:txEl>
                                          </p:spTgt>
                                        </p:tgtEl>
                                        <p:attrNameLst>
                                          <p:attrName>style.visibility</p:attrName>
                                        </p:attrNameLst>
                                      </p:cBhvr>
                                      <p:to>
                                        <p:strVal val="visible"/>
                                      </p:to>
                                    </p:set>
                                    <p:animEffect filter="fade" transition="in">
                                      <p:cBhvr>
                                        <p:cTn dur="1000"/>
                                        <p:tgtEl>
                                          <p:spTgt spid="4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0" st="0"/>
                                            </p:txEl>
                                          </p:spTgt>
                                        </p:tgtEl>
                                        <p:attrNameLst>
                                          <p:attrName>style.visibility</p:attrName>
                                        </p:attrNameLst>
                                      </p:cBhvr>
                                      <p:to>
                                        <p:strVal val="visible"/>
                                      </p:to>
                                    </p:set>
                                    <p:animEffect filter="fade" transition="in">
                                      <p:cBhvr>
                                        <p:cTn dur="1000"/>
                                        <p:tgtEl>
                                          <p:spTgt spid="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1" st="1"/>
                                            </p:txEl>
                                          </p:spTgt>
                                        </p:tgtEl>
                                        <p:attrNameLst>
                                          <p:attrName>style.visibility</p:attrName>
                                        </p:attrNameLst>
                                      </p:cBhvr>
                                      <p:to>
                                        <p:strVal val="visible"/>
                                      </p:to>
                                    </p:set>
                                    <p:animEffect filter="fade" transition="in">
                                      <p:cBhvr>
                                        <p:cTn dur="1000"/>
                                        <p:tgtEl>
                                          <p:spTgt spid="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2" st="2"/>
                                            </p:txEl>
                                          </p:spTgt>
                                        </p:tgtEl>
                                        <p:attrNameLst>
                                          <p:attrName>style.visibility</p:attrName>
                                        </p:attrNameLst>
                                      </p:cBhvr>
                                      <p:to>
                                        <p:strVal val="visible"/>
                                      </p:to>
                                    </p:set>
                                    <p:animEffect filter="fade" transition="in">
                                      <p:cBhvr>
                                        <p:cTn dur="1000"/>
                                        <p:tgtEl>
                                          <p:spTgt spid="4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Data Augmentation</a:t>
            </a:r>
            <a:endParaRPr/>
          </a:p>
        </p:txBody>
      </p:sp>
      <p:sp>
        <p:nvSpPr>
          <p:cNvPr id="410" name="Google Shape;410;p63"/>
          <p:cNvSpPr txBox="1"/>
          <p:nvPr>
            <p:ph idx="1" type="body"/>
          </p:nvPr>
        </p:nvSpPr>
        <p:spPr>
          <a:xfrm>
            <a:off x="311700" y="1152475"/>
            <a:ext cx="392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sz="1500"/>
              <a:t>Data augmentation in data analysis is a technique used to increase the amount of data by adding slightly modified copies of existing data or newly created synthetic data from existing data.</a:t>
            </a:r>
            <a:endParaRPr sz="1500"/>
          </a:p>
          <a:p>
            <a:pPr indent="0" lvl="0" marL="0" rtl="0" algn="l">
              <a:spcBef>
                <a:spcPts val="1200"/>
              </a:spcBef>
              <a:spcAft>
                <a:spcPts val="0"/>
              </a:spcAft>
              <a:buClr>
                <a:schemeClr val="dk1"/>
              </a:buClr>
              <a:buSzPts val="1100"/>
              <a:buFont typeface="Arial"/>
              <a:buNone/>
            </a:pPr>
            <a:r>
              <a:rPr lang="tr" sz="1500"/>
              <a:t>It helps avoid overfitting when training a machine learning model.</a:t>
            </a:r>
            <a:endParaRPr sz="1500"/>
          </a:p>
          <a:p>
            <a:pPr indent="0" lvl="0" marL="0" rtl="0" algn="l">
              <a:spcBef>
                <a:spcPts val="1200"/>
              </a:spcBef>
              <a:spcAft>
                <a:spcPts val="1200"/>
              </a:spcAft>
              <a:buNone/>
            </a:pPr>
            <a:r>
              <a:rPr lang="tr" sz="1500"/>
              <a:t>It is closely related to oversampling in data analysis.</a:t>
            </a:r>
            <a:endParaRPr sz="1500"/>
          </a:p>
        </p:txBody>
      </p:sp>
      <p:pic>
        <p:nvPicPr>
          <p:cNvPr id="411" name="Google Shape;411;p63"/>
          <p:cNvPicPr preferRelativeResize="0"/>
          <p:nvPr/>
        </p:nvPicPr>
        <p:blipFill rotWithShape="1">
          <a:blip r:embed="rId3">
            <a:alphaModFix/>
          </a:blip>
          <a:srcRect b="47900" l="0" r="0" t="0"/>
          <a:stretch/>
        </p:blipFill>
        <p:spPr>
          <a:xfrm>
            <a:off x="4541375" y="960275"/>
            <a:ext cx="4259326" cy="1879340"/>
          </a:xfrm>
          <a:prstGeom prst="rect">
            <a:avLst/>
          </a:prstGeom>
          <a:noFill/>
          <a:ln>
            <a:noFill/>
          </a:ln>
        </p:spPr>
      </p:pic>
      <p:pic>
        <p:nvPicPr>
          <p:cNvPr id="412" name="Google Shape;412;p63"/>
          <p:cNvPicPr preferRelativeResize="0"/>
          <p:nvPr/>
        </p:nvPicPr>
        <p:blipFill rotWithShape="1">
          <a:blip r:embed="rId3">
            <a:alphaModFix/>
          </a:blip>
          <a:srcRect b="0" l="0" r="0" t="51777"/>
          <a:stretch/>
        </p:blipFill>
        <p:spPr>
          <a:xfrm>
            <a:off x="4541375" y="2911836"/>
            <a:ext cx="4259326" cy="1739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animEffect filter="fade" transition="in">
                                      <p:cBhvr>
                                        <p:cTn dur="1000"/>
                                        <p:tgtEl>
                                          <p:spTgt spid="4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1" st="1"/>
                                            </p:txEl>
                                          </p:spTgt>
                                        </p:tgtEl>
                                        <p:attrNameLst>
                                          <p:attrName>style.visibility</p:attrName>
                                        </p:attrNameLst>
                                      </p:cBhvr>
                                      <p:to>
                                        <p:strVal val="visible"/>
                                      </p:to>
                                    </p:set>
                                    <p:animEffect filter="fade" transition="in">
                                      <p:cBhvr>
                                        <p:cTn dur="1000"/>
                                        <p:tgtEl>
                                          <p:spTgt spid="4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2" st="2"/>
                                            </p:txEl>
                                          </p:spTgt>
                                        </p:tgtEl>
                                        <p:attrNameLst>
                                          <p:attrName>style.visibility</p:attrName>
                                        </p:attrNameLst>
                                      </p:cBhvr>
                                      <p:to>
                                        <p:strVal val="visible"/>
                                      </p:to>
                                    </p:set>
                                    <p:animEffect filter="fade" transition="in">
                                      <p:cBhvr>
                                        <p:cTn dur="1000"/>
                                        <p:tgtEl>
                                          <p:spTgt spid="41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311700" y="1875875"/>
            <a:ext cx="8520600" cy="1116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sz="4800"/>
              <a:t>Optimizer</a:t>
            </a:r>
            <a:endParaRPr sz="4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is Optimizer?</a:t>
            </a:r>
            <a:endParaRPr/>
          </a:p>
        </p:txBody>
      </p:sp>
      <p:sp>
        <p:nvSpPr>
          <p:cNvPr id="423" name="Google Shape;423;p65"/>
          <p:cNvSpPr txBox="1"/>
          <p:nvPr>
            <p:ph idx="1" type="body"/>
          </p:nvPr>
        </p:nvSpPr>
        <p:spPr>
          <a:xfrm>
            <a:off x="311700" y="1152475"/>
            <a:ext cx="413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Optimizers are methods used to minimize an error function (loss function) and maximize model’s accuracy.</a:t>
            </a:r>
            <a:endParaRPr/>
          </a:p>
          <a:p>
            <a:pPr indent="0" lvl="0" marL="0" rtl="0" algn="l">
              <a:spcBef>
                <a:spcPts val="1200"/>
              </a:spcBef>
              <a:spcAft>
                <a:spcPts val="0"/>
              </a:spcAft>
              <a:buClr>
                <a:schemeClr val="dk1"/>
              </a:buClr>
              <a:buSzPts val="1100"/>
              <a:buFont typeface="Arial"/>
              <a:buNone/>
            </a:pPr>
            <a:r>
              <a:rPr lang="tr"/>
              <a:t>Optimizers are mathematical functions that depend on the learnable parameters (Weights &amp; Biases) of the model.</a:t>
            </a:r>
            <a:endParaRPr/>
          </a:p>
          <a:p>
            <a:pPr indent="0" lvl="0" marL="0" rtl="0" algn="l">
              <a:spcBef>
                <a:spcPts val="1200"/>
              </a:spcBef>
              <a:spcAft>
                <a:spcPts val="0"/>
              </a:spcAft>
              <a:buClr>
                <a:schemeClr val="dk1"/>
              </a:buClr>
              <a:buSzPts val="1100"/>
              <a:buFont typeface="Arial"/>
              <a:buNone/>
            </a:pPr>
            <a:r>
              <a:rPr lang="tr"/>
              <a:t>Optimizers help to know how the weights of the neural network will change to reduce losses.</a:t>
            </a:r>
            <a:endParaRPr/>
          </a:p>
          <a:p>
            <a:pPr indent="0" lvl="0" marL="0" rtl="0" algn="l">
              <a:spcBef>
                <a:spcPts val="1200"/>
              </a:spcBef>
              <a:spcAft>
                <a:spcPts val="1200"/>
              </a:spcAft>
              <a:buNone/>
            </a:pPr>
            <a:r>
              <a:t/>
            </a:r>
            <a:endParaRPr/>
          </a:p>
        </p:txBody>
      </p:sp>
      <p:pic>
        <p:nvPicPr>
          <p:cNvPr id="424" name="Google Shape;424;p65"/>
          <p:cNvPicPr preferRelativeResize="0"/>
          <p:nvPr/>
        </p:nvPicPr>
        <p:blipFill>
          <a:blip r:embed="rId3">
            <a:alphaModFix/>
          </a:blip>
          <a:stretch>
            <a:fillRect/>
          </a:stretch>
        </p:blipFill>
        <p:spPr>
          <a:xfrm>
            <a:off x="4797800" y="1252112"/>
            <a:ext cx="3967899" cy="3217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animEffect filter="fade" transition="in">
                                      <p:cBhvr>
                                        <p:cTn dur="1000"/>
                                        <p:tgtEl>
                                          <p:spTgt spid="4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animEffect filter="fade" transition="in">
                                      <p:cBhvr>
                                        <p:cTn dur="1000"/>
                                        <p:tgtEl>
                                          <p:spTgt spid="4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animEffect filter="fade" transition="in">
                                      <p:cBhvr>
                                        <p:cTn dur="1000"/>
                                        <p:tgtEl>
                                          <p:spTgt spid="4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animEffect filter="fade" transition="in">
                                      <p:cBhvr>
                                        <p:cTn dur="1000"/>
                                        <p:tgtEl>
                                          <p:spTgt spid="42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Common Optimization Algorithms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Gradient Descent</a:t>
            </a:r>
            <a:endParaRPr/>
          </a:p>
        </p:txBody>
      </p:sp>
      <p:sp>
        <p:nvSpPr>
          <p:cNvPr id="435" name="Google Shape;435;p67"/>
          <p:cNvSpPr txBox="1"/>
          <p:nvPr>
            <p:ph idx="1" type="body"/>
          </p:nvPr>
        </p:nvSpPr>
        <p:spPr>
          <a:xfrm>
            <a:off x="311700" y="1152475"/>
            <a:ext cx="4600800" cy="2102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tr"/>
              <a:t>Gradient descent is an optimization algorithm based on a convex function and </a:t>
            </a:r>
            <a:r>
              <a:rPr lang="tr">
                <a:highlight>
                  <a:srgbClr val="CFE2F3"/>
                </a:highlight>
              </a:rPr>
              <a:t>iteratively adjusts its parameters</a:t>
            </a:r>
            <a:r>
              <a:rPr lang="tr"/>
              <a:t> to minimize a given function to the local minimum.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tr"/>
              <a:t>Because this method calculates the gradient for the entire dataset in a single update, the computation is very slow and expensive. Therefore, it requires large memory.</a:t>
            </a:r>
            <a:endParaRPr/>
          </a:p>
          <a:p>
            <a:pPr indent="0" lvl="0" marL="0" rtl="0" algn="l">
              <a:lnSpc>
                <a:spcPct val="100000"/>
              </a:lnSpc>
              <a:spcBef>
                <a:spcPts val="0"/>
              </a:spcBef>
              <a:spcAft>
                <a:spcPts val="0"/>
              </a:spcAft>
              <a:buNone/>
            </a:pPr>
            <a:r>
              <a:t/>
            </a:r>
            <a:endParaRPr/>
          </a:p>
        </p:txBody>
      </p:sp>
      <p:pic>
        <p:nvPicPr>
          <p:cNvPr id="436" name="Google Shape;436;p67"/>
          <p:cNvPicPr preferRelativeResize="0"/>
          <p:nvPr/>
        </p:nvPicPr>
        <p:blipFill>
          <a:blip r:embed="rId3">
            <a:alphaModFix/>
          </a:blip>
          <a:stretch>
            <a:fillRect/>
          </a:stretch>
        </p:blipFill>
        <p:spPr>
          <a:xfrm>
            <a:off x="5136725" y="1100075"/>
            <a:ext cx="3754701" cy="2943350"/>
          </a:xfrm>
          <a:prstGeom prst="rect">
            <a:avLst/>
          </a:prstGeom>
          <a:noFill/>
          <a:ln>
            <a:noFill/>
          </a:ln>
        </p:spPr>
      </p:pic>
      <p:pic>
        <p:nvPicPr>
          <p:cNvPr id="437" name="Google Shape;437;p67"/>
          <p:cNvPicPr preferRelativeResize="0"/>
          <p:nvPr/>
        </p:nvPicPr>
        <p:blipFill>
          <a:blip r:embed="rId4">
            <a:alphaModFix/>
          </a:blip>
          <a:stretch>
            <a:fillRect/>
          </a:stretch>
        </p:blipFill>
        <p:spPr>
          <a:xfrm>
            <a:off x="1124563" y="3470725"/>
            <a:ext cx="2975064"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1000"/>
                                        <p:tgtEl>
                                          <p:spTgt spid="4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animEffect filter="fade" transition="in">
                                      <p:cBhvr>
                                        <p:cTn dur="1000"/>
                                        <p:tgtEl>
                                          <p:spTgt spid="4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2" st="2"/>
                                            </p:txEl>
                                          </p:spTgt>
                                        </p:tgtEl>
                                        <p:attrNameLst>
                                          <p:attrName>style.visibility</p:attrName>
                                        </p:attrNameLst>
                                      </p:cBhvr>
                                      <p:to>
                                        <p:strVal val="visible"/>
                                      </p:to>
                                    </p:set>
                                    <p:animEffect filter="fade" transition="in">
                                      <p:cBhvr>
                                        <p:cTn dur="1000"/>
                                        <p:tgtEl>
                                          <p:spTgt spid="4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3" st="3"/>
                                            </p:txEl>
                                          </p:spTgt>
                                        </p:tgtEl>
                                        <p:attrNameLst>
                                          <p:attrName>style.visibility</p:attrName>
                                        </p:attrNameLst>
                                      </p:cBhvr>
                                      <p:to>
                                        <p:strVal val="visible"/>
                                      </p:to>
                                    </p:set>
                                    <p:animEffect filter="fade" transition="in">
                                      <p:cBhvr>
                                        <p:cTn dur="1000"/>
                                        <p:tgtEl>
                                          <p:spTgt spid="43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Stochastic Gradient Descent</a:t>
            </a:r>
            <a:endParaRPr/>
          </a:p>
        </p:txBody>
      </p:sp>
      <p:sp>
        <p:nvSpPr>
          <p:cNvPr id="443" name="Google Shape;443;p68"/>
          <p:cNvSpPr txBox="1"/>
          <p:nvPr>
            <p:ph idx="1" type="body"/>
          </p:nvPr>
        </p:nvSpPr>
        <p:spPr>
          <a:xfrm>
            <a:off x="311700" y="1152475"/>
            <a:ext cx="3865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tr"/>
              <a:t>Stochastic gradient Descent (SGD), a variation of the Gradient Descent algorithm, performs a parameter update for </a:t>
            </a:r>
            <a:r>
              <a:rPr lang="tr">
                <a:highlight>
                  <a:srgbClr val="C9DAF8"/>
                </a:highlight>
              </a:rPr>
              <a:t>each training sample</a:t>
            </a:r>
            <a:r>
              <a:rPr lang="tr"/>
              <a:t>.</a:t>
            </a:r>
            <a:endParaRPr/>
          </a:p>
          <a:p>
            <a:pPr indent="0" lvl="0" marL="0" rtl="0" algn="l">
              <a:spcBef>
                <a:spcPts val="1200"/>
              </a:spcBef>
              <a:spcAft>
                <a:spcPts val="0"/>
              </a:spcAft>
              <a:buClr>
                <a:schemeClr val="dk1"/>
              </a:buClr>
              <a:buSzPts val="1100"/>
              <a:buFont typeface="Arial"/>
              <a:buNone/>
            </a:pPr>
            <a:r>
              <a:rPr lang="tr"/>
              <a:t>Requires less memory, constantly updating model parameters, and being more suitable for use with large data sets are advantages compared to Gradient Descent Algorithm.</a:t>
            </a:r>
            <a:endParaRPr/>
          </a:p>
          <a:p>
            <a:pPr indent="0" lvl="0" marL="0" rtl="0" algn="l">
              <a:spcBef>
                <a:spcPts val="1200"/>
              </a:spcBef>
              <a:spcAft>
                <a:spcPts val="0"/>
              </a:spcAft>
              <a:buClr>
                <a:schemeClr val="dk1"/>
              </a:buClr>
              <a:buSzPts val="1100"/>
              <a:buFont typeface="Arial"/>
              <a:buNone/>
            </a:pPr>
            <a:r>
              <a:rPr lang="tr"/>
              <a:t>If the model has 10K datasets, SGD will update the model parameters 10K times since this update will be done for each training sample seperately.</a:t>
            </a:r>
            <a:endParaRPr/>
          </a:p>
          <a:p>
            <a:pPr indent="0" lvl="0" marL="0" rtl="0" algn="l">
              <a:spcBef>
                <a:spcPts val="1200"/>
              </a:spcBef>
              <a:spcAft>
                <a:spcPts val="1200"/>
              </a:spcAft>
              <a:buNone/>
            </a:pPr>
            <a:r>
              <a:t/>
            </a:r>
            <a:endParaRPr/>
          </a:p>
        </p:txBody>
      </p:sp>
      <p:pic>
        <p:nvPicPr>
          <p:cNvPr id="444" name="Google Shape;444;p68"/>
          <p:cNvPicPr preferRelativeResize="0"/>
          <p:nvPr/>
        </p:nvPicPr>
        <p:blipFill>
          <a:blip r:embed="rId3">
            <a:alphaModFix/>
          </a:blip>
          <a:stretch>
            <a:fillRect/>
          </a:stretch>
        </p:blipFill>
        <p:spPr>
          <a:xfrm>
            <a:off x="4340675" y="1831675"/>
            <a:ext cx="4491625" cy="205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1000"/>
                                        <p:tgtEl>
                                          <p:spTgt spid="4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animEffect filter="fade" transition="in">
                                      <p:cBhvr>
                                        <p:cTn dur="1000"/>
                                        <p:tgtEl>
                                          <p:spTgt spid="4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animEffect filter="fade" transition="in">
                                      <p:cBhvr>
                                        <p:cTn dur="1000"/>
                                        <p:tgtEl>
                                          <p:spTgt spid="4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3" st="3"/>
                                            </p:txEl>
                                          </p:spTgt>
                                        </p:tgtEl>
                                        <p:attrNameLst>
                                          <p:attrName>style.visibility</p:attrName>
                                        </p:attrNameLst>
                                      </p:cBhvr>
                                      <p:to>
                                        <p:strVal val="visible"/>
                                      </p:to>
                                    </p:set>
                                    <p:animEffect filter="fade" transition="in">
                                      <p:cBhvr>
                                        <p:cTn dur="1000"/>
                                        <p:tgtEl>
                                          <p:spTgt spid="4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RMS-Prop (Root Mean Square Propagation)</a:t>
            </a:r>
            <a:endParaRPr/>
          </a:p>
        </p:txBody>
      </p:sp>
      <p:sp>
        <p:nvSpPr>
          <p:cNvPr id="450" name="Google Shape;450;p69"/>
          <p:cNvSpPr txBox="1"/>
          <p:nvPr>
            <p:ph idx="1" type="body"/>
          </p:nvPr>
        </p:nvSpPr>
        <p:spPr>
          <a:xfrm>
            <a:off x="311700" y="1152475"/>
            <a:ext cx="285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RMSprop is a gradient-based optimization technique used in training neural networks.</a:t>
            </a:r>
            <a:endParaRPr/>
          </a:p>
          <a:p>
            <a:pPr indent="0" lvl="0" marL="0" rtl="0" algn="l">
              <a:spcBef>
                <a:spcPts val="1200"/>
              </a:spcBef>
              <a:spcAft>
                <a:spcPts val="1200"/>
              </a:spcAft>
              <a:buNone/>
            </a:pPr>
            <a:r>
              <a:rPr lang="tr"/>
              <a:t>Instead of treating the learning rate as a hyperparameter, RMSprop uses an adaptive learning rate. This means that the learning rate changes over time.</a:t>
            </a:r>
            <a:endParaRPr/>
          </a:p>
        </p:txBody>
      </p:sp>
      <p:pic>
        <p:nvPicPr>
          <p:cNvPr id="451" name="Google Shape;451;p69"/>
          <p:cNvPicPr preferRelativeResize="0"/>
          <p:nvPr/>
        </p:nvPicPr>
        <p:blipFill>
          <a:blip r:embed="rId3">
            <a:alphaModFix/>
          </a:blip>
          <a:stretch>
            <a:fillRect/>
          </a:stretch>
        </p:blipFill>
        <p:spPr>
          <a:xfrm>
            <a:off x="3476900" y="1773826"/>
            <a:ext cx="5225700" cy="167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animEffect filter="fade" transition="in">
                                      <p:cBhvr>
                                        <p:cTn dur="1000"/>
                                        <p:tgtEl>
                                          <p:spTgt spid="4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xEl>
                                              <p:pRg end="1" st="1"/>
                                            </p:txEl>
                                          </p:spTgt>
                                        </p:tgtEl>
                                        <p:attrNameLst>
                                          <p:attrName>style.visibility</p:attrName>
                                        </p:attrNameLst>
                                      </p:cBhvr>
                                      <p:to>
                                        <p:strVal val="visible"/>
                                      </p:to>
                                    </p:set>
                                    <p:animEffect filter="fade" transition="in">
                                      <p:cBhvr>
                                        <p:cTn dur="1000"/>
                                        <p:tgtEl>
                                          <p:spTgt spid="45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Adam (Adaptive Moment Estimation)</a:t>
            </a:r>
            <a:endParaRPr/>
          </a:p>
        </p:txBody>
      </p:sp>
      <p:sp>
        <p:nvSpPr>
          <p:cNvPr id="457" name="Google Shape;457;p70"/>
          <p:cNvSpPr txBox="1"/>
          <p:nvPr>
            <p:ph idx="1" type="body"/>
          </p:nvPr>
        </p:nvSpPr>
        <p:spPr>
          <a:xfrm>
            <a:off x="311700" y="1152475"/>
            <a:ext cx="3957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tr"/>
              <a:t>Adam is an adaptive learning rate method i.e. it calculates adaptive learning rates for each parameter.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rPr lang="tr"/>
              <a:t>The name Adam optimizer is derived from adaptive moment estimation, and it is so named because Adam uses estimates of the first and second gradient moments to adapt the learning rate for each weight of the neural network.</a:t>
            </a:r>
            <a:endParaRPr/>
          </a:p>
        </p:txBody>
      </p:sp>
      <p:pic>
        <p:nvPicPr>
          <p:cNvPr id="458" name="Google Shape;458;p70"/>
          <p:cNvPicPr preferRelativeResize="0"/>
          <p:nvPr/>
        </p:nvPicPr>
        <p:blipFill>
          <a:blip r:embed="rId3">
            <a:alphaModFix/>
          </a:blip>
          <a:stretch>
            <a:fillRect/>
          </a:stretch>
        </p:blipFill>
        <p:spPr>
          <a:xfrm>
            <a:off x="5384575" y="1312875"/>
            <a:ext cx="3286975" cy="318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1000"/>
                                        <p:tgtEl>
                                          <p:spTgt spid="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1000"/>
                                        <p:tgtEl>
                                          <p:spTgt spid="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animEffect filter="fade" transition="in">
                                      <p:cBhvr>
                                        <p:cTn dur="1000"/>
                                        <p:tgtEl>
                                          <p:spTgt spid="4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1"/>
          <p:cNvSpPr txBox="1"/>
          <p:nvPr>
            <p:ph type="title"/>
          </p:nvPr>
        </p:nvSpPr>
        <p:spPr>
          <a:xfrm>
            <a:off x="311700" y="1882050"/>
            <a:ext cx="8520600" cy="137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Hyper-Parameters in Artificial Neural Network</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Artificial Neural Networks</a:t>
            </a:r>
            <a:endParaRPr/>
          </a:p>
        </p:txBody>
      </p:sp>
      <p:sp>
        <p:nvSpPr>
          <p:cNvPr id="90" name="Google Shape;90;p1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tr"/>
              <a:t>Artificial Neural Networks consist of 3 layers:</a:t>
            </a:r>
            <a:endParaRPr/>
          </a:p>
          <a:p>
            <a:pPr indent="0" lvl="0" marL="0" rtl="0" algn="l">
              <a:spcBef>
                <a:spcPts val="1200"/>
              </a:spcBef>
              <a:spcAft>
                <a:spcPts val="0"/>
              </a:spcAft>
              <a:buClr>
                <a:schemeClr val="dk1"/>
              </a:buClr>
              <a:buSzPts val="1100"/>
              <a:buFont typeface="Arial"/>
              <a:buNone/>
            </a:pPr>
            <a:r>
              <a:rPr b="1" lang="tr"/>
              <a:t>Input layer:</a:t>
            </a:r>
            <a:r>
              <a:rPr lang="tr"/>
              <a:t> It is the layer where we feed the data to our model. Always accepts vector data.</a:t>
            </a:r>
            <a:endParaRPr/>
          </a:p>
          <a:p>
            <a:pPr indent="0" lvl="0" marL="0" rtl="0" algn="l">
              <a:spcBef>
                <a:spcPts val="1200"/>
              </a:spcBef>
              <a:spcAft>
                <a:spcPts val="0"/>
              </a:spcAft>
              <a:buClr>
                <a:schemeClr val="dk1"/>
              </a:buClr>
              <a:buSzPts val="1100"/>
              <a:buFont typeface="Arial"/>
              <a:buNone/>
            </a:pPr>
            <a:r>
              <a:rPr b="1" lang="tr"/>
              <a:t>Hidden layer:</a:t>
            </a:r>
            <a:r>
              <a:rPr lang="tr"/>
              <a:t> Each layer between the input and output layer. This layer contains neurons with activation functions to ensure non-linearity.</a:t>
            </a:r>
            <a:endParaRPr/>
          </a:p>
          <a:p>
            <a:pPr indent="0" lvl="0" marL="0" rtl="0" algn="l">
              <a:spcBef>
                <a:spcPts val="1200"/>
              </a:spcBef>
              <a:spcAft>
                <a:spcPts val="0"/>
              </a:spcAft>
              <a:buClr>
                <a:schemeClr val="dk1"/>
              </a:buClr>
              <a:buSzPts val="1100"/>
              <a:buFont typeface="Arial"/>
              <a:buNone/>
            </a:pPr>
            <a:r>
              <a:rPr b="1" lang="tr"/>
              <a:t>Output layer:</a:t>
            </a:r>
            <a:r>
              <a:rPr lang="tr"/>
              <a:t> It is the layer where the output of our model is given. Produces the appropriate output for the </a:t>
            </a:r>
            <a:r>
              <a:rPr lang="tr"/>
              <a:t>selected </a:t>
            </a:r>
            <a:r>
              <a:rPr lang="tr"/>
              <a:t>activation function according to the type of problem.</a:t>
            </a:r>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4772100" y="1434325"/>
            <a:ext cx="3882774" cy="227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animEffect filter="fade" transition="in">
                                      <p:cBhvr>
                                        <p:cTn dur="1000"/>
                                        <p:tgtEl>
                                          <p:spTgt spid="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Epoch</a:t>
            </a:r>
            <a:endParaRPr/>
          </a:p>
        </p:txBody>
      </p:sp>
      <p:sp>
        <p:nvSpPr>
          <p:cNvPr id="469" name="Google Shape;469;p72"/>
          <p:cNvSpPr txBox="1"/>
          <p:nvPr>
            <p:ph idx="1" type="body"/>
          </p:nvPr>
        </p:nvSpPr>
        <p:spPr>
          <a:xfrm>
            <a:off x="311700" y="1152475"/>
            <a:ext cx="8520600" cy="20823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Clr>
                <a:schemeClr val="dk1"/>
              </a:buClr>
              <a:buSzPts val="1100"/>
              <a:buFont typeface="Arial"/>
              <a:buNone/>
            </a:pPr>
            <a:r>
              <a:rPr lang="tr"/>
              <a:t>It is the number of times that all the data passed through the model for training.</a:t>
            </a:r>
            <a:endParaRPr/>
          </a:p>
          <a:p>
            <a:pPr indent="0" lvl="0" marL="0" rtl="0" algn="l">
              <a:lnSpc>
                <a:spcPct val="100000"/>
              </a:lnSpc>
              <a:spcBef>
                <a:spcPts val="1200"/>
              </a:spcBef>
              <a:spcAft>
                <a:spcPts val="0"/>
              </a:spcAft>
              <a:buClr>
                <a:schemeClr val="dk1"/>
              </a:buClr>
              <a:buSzPts val="1100"/>
              <a:buFont typeface="Arial"/>
              <a:buNone/>
            </a:pPr>
            <a:r>
              <a:rPr lang="tr"/>
              <a:t>It aims to iterate through the training steps to update the weights of the model, using the entire training set.</a:t>
            </a:r>
            <a:endParaRPr/>
          </a:p>
          <a:p>
            <a:pPr indent="0" lvl="0" marL="0" rtl="0" algn="l">
              <a:lnSpc>
                <a:spcPct val="100000"/>
              </a:lnSpc>
              <a:spcBef>
                <a:spcPts val="1200"/>
              </a:spcBef>
              <a:spcAft>
                <a:spcPts val="0"/>
              </a:spcAft>
              <a:buClr>
                <a:schemeClr val="dk1"/>
              </a:buClr>
              <a:buSzPts val="1100"/>
              <a:buFont typeface="Arial"/>
              <a:buNone/>
            </a:pPr>
            <a:r>
              <a:rPr lang="tr"/>
              <a:t>The weights are updated with each epoch. It is tried to decrease the loss value and increase the accuracy value. These operations are done with the specified optimizer and loss function.</a:t>
            </a:r>
            <a:endParaRPr/>
          </a:p>
          <a:p>
            <a:pPr indent="0" lvl="0" marL="0" rtl="0" algn="l">
              <a:lnSpc>
                <a:spcPct val="100000"/>
              </a:lnSpc>
              <a:spcBef>
                <a:spcPts val="1200"/>
              </a:spcBef>
              <a:spcAft>
                <a:spcPts val="1200"/>
              </a:spcAft>
              <a:buNone/>
            </a:pPr>
            <a:r>
              <a:rPr i="1" lang="tr">
                <a:solidFill>
                  <a:schemeClr val="dk2"/>
                </a:solidFill>
              </a:rPr>
              <a:t>An example of the concept of epoch is the number of times a student preparing for the university exam completes the question bank from start to finish, closing some of his deficiencies and trying to increase the accuracy at each completion. It will solve the question bank as many times as it has aimed from the beginning.</a:t>
            </a:r>
            <a:endParaRPr i="1">
              <a:solidFill>
                <a:schemeClr val="dk2"/>
              </a:solidFill>
            </a:endParaRPr>
          </a:p>
        </p:txBody>
      </p:sp>
      <p:pic>
        <p:nvPicPr>
          <p:cNvPr id="470" name="Google Shape;470;p72"/>
          <p:cNvPicPr preferRelativeResize="0"/>
          <p:nvPr/>
        </p:nvPicPr>
        <p:blipFill>
          <a:blip r:embed="rId3">
            <a:alphaModFix/>
          </a:blip>
          <a:stretch>
            <a:fillRect/>
          </a:stretch>
        </p:blipFill>
        <p:spPr>
          <a:xfrm>
            <a:off x="1551600" y="3130975"/>
            <a:ext cx="6040801" cy="159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1000"/>
                                        <p:tgtEl>
                                          <p:spTgt spid="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1000"/>
                                        <p:tgtEl>
                                          <p:spTgt spid="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1000"/>
                                        <p:tgtEl>
                                          <p:spTgt spid="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3" st="3"/>
                                            </p:txEl>
                                          </p:spTgt>
                                        </p:tgtEl>
                                        <p:attrNameLst>
                                          <p:attrName>style.visibility</p:attrName>
                                        </p:attrNameLst>
                                      </p:cBhvr>
                                      <p:to>
                                        <p:strVal val="visible"/>
                                      </p:to>
                                    </p:set>
                                    <p:animEffect filter="fade" transition="in">
                                      <p:cBhvr>
                                        <p:cTn dur="1000"/>
                                        <p:tgtEl>
                                          <p:spTgt spid="4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Batch Size</a:t>
            </a:r>
            <a:endParaRPr/>
          </a:p>
        </p:txBody>
      </p:sp>
      <p:sp>
        <p:nvSpPr>
          <p:cNvPr id="476" name="Google Shape;476;p73"/>
          <p:cNvSpPr txBox="1"/>
          <p:nvPr>
            <p:ph idx="1" type="body"/>
          </p:nvPr>
        </p:nvSpPr>
        <p:spPr>
          <a:xfrm>
            <a:off x="311700" y="1152475"/>
            <a:ext cx="8520600" cy="18999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Clr>
                <a:schemeClr val="dk1"/>
              </a:buClr>
              <a:buSzPts val="1100"/>
              <a:buFont typeface="Arial"/>
              <a:buNone/>
            </a:pPr>
            <a:r>
              <a:rPr lang="tr"/>
              <a:t>When the number of our data is large, training at once leads to higher processing costs in memory and thus loss of performance.</a:t>
            </a:r>
            <a:endParaRPr/>
          </a:p>
          <a:p>
            <a:pPr indent="0" lvl="0" marL="0" rtl="0" algn="l">
              <a:lnSpc>
                <a:spcPct val="100000"/>
              </a:lnSpc>
              <a:spcBef>
                <a:spcPts val="1200"/>
              </a:spcBef>
              <a:spcAft>
                <a:spcPts val="0"/>
              </a:spcAft>
              <a:buClr>
                <a:schemeClr val="dk1"/>
              </a:buClr>
              <a:buSzPts val="1100"/>
              <a:buFont typeface="Arial"/>
              <a:buNone/>
            </a:pPr>
            <a:r>
              <a:rPr lang="tr"/>
              <a:t>The batch size hyper-parameter defines the number of data to be propagated over the network at one time. Training takes place by transferring your data to your memory until the batch size, and the epoch is not complete until all your data is transferred to your memory.</a:t>
            </a:r>
            <a:endParaRPr/>
          </a:p>
          <a:p>
            <a:pPr indent="0" lvl="0" marL="0" rtl="0" algn="l">
              <a:lnSpc>
                <a:spcPct val="100000"/>
              </a:lnSpc>
              <a:spcBef>
                <a:spcPts val="1200"/>
              </a:spcBef>
              <a:spcAft>
                <a:spcPts val="1200"/>
              </a:spcAft>
              <a:buClr>
                <a:schemeClr val="dk1"/>
              </a:buClr>
              <a:buSzPts val="1100"/>
              <a:buFont typeface="Arial"/>
              <a:buNone/>
            </a:pPr>
            <a:r>
              <a:rPr i="1" lang="tr">
                <a:solidFill>
                  <a:schemeClr val="dk2"/>
                </a:solidFill>
              </a:rPr>
              <a:t>An example of the Batch Size parameter is how many pages a student preparing for the university exam will divide the book into and how many pages will be studied at the same time in order to complete the question bank from start to finish.</a:t>
            </a:r>
            <a:endParaRPr i="1">
              <a:solidFill>
                <a:schemeClr val="dk2"/>
              </a:solidFill>
            </a:endParaRPr>
          </a:p>
        </p:txBody>
      </p:sp>
      <p:pic>
        <p:nvPicPr>
          <p:cNvPr id="477" name="Google Shape;477;p73"/>
          <p:cNvPicPr preferRelativeResize="0"/>
          <p:nvPr/>
        </p:nvPicPr>
        <p:blipFill>
          <a:blip r:embed="rId3">
            <a:alphaModFix/>
          </a:blip>
          <a:stretch>
            <a:fillRect/>
          </a:stretch>
        </p:blipFill>
        <p:spPr>
          <a:xfrm>
            <a:off x="1551600" y="3130975"/>
            <a:ext cx="6040801" cy="159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animEffect filter="fade" transition="in">
                                      <p:cBhvr>
                                        <p:cTn dur="1000"/>
                                        <p:tgtEl>
                                          <p:spTgt spid="4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1" st="1"/>
                                            </p:txEl>
                                          </p:spTgt>
                                        </p:tgtEl>
                                        <p:attrNameLst>
                                          <p:attrName>style.visibility</p:attrName>
                                        </p:attrNameLst>
                                      </p:cBhvr>
                                      <p:to>
                                        <p:strVal val="visible"/>
                                      </p:to>
                                    </p:set>
                                    <p:animEffect filter="fade" transition="in">
                                      <p:cBhvr>
                                        <p:cTn dur="1000"/>
                                        <p:tgtEl>
                                          <p:spTgt spid="4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2" st="2"/>
                                            </p:txEl>
                                          </p:spTgt>
                                        </p:tgtEl>
                                        <p:attrNameLst>
                                          <p:attrName>style.visibility</p:attrName>
                                        </p:attrNameLst>
                                      </p:cBhvr>
                                      <p:to>
                                        <p:strVal val="visible"/>
                                      </p:to>
                                    </p:set>
                                    <p:animEffect filter="fade" transition="in">
                                      <p:cBhvr>
                                        <p:cTn dur="1000"/>
                                        <p:tgtEl>
                                          <p:spTgt spid="47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Question Time</a:t>
            </a:r>
            <a:endParaRPr/>
          </a:p>
        </p:txBody>
      </p:sp>
      <p:sp>
        <p:nvSpPr>
          <p:cNvPr id="483" name="Google Shape;483;p7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Neuron Concept</a:t>
            </a:r>
            <a:endParaRPr/>
          </a:p>
        </p:txBody>
      </p:sp>
      <p:pic>
        <p:nvPicPr>
          <p:cNvPr id="97" name="Google Shape;97;p19"/>
          <p:cNvPicPr preferRelativeResize="0"/>
          <p:nvPr/>
        </p:nvPicPr>
        <p:blipFill>
          <a:blip r:embed="rId3">
            <a:alphaModFix/>
          </a:blip>
          <a:stretch>
            <a:fillRect/>
          </a:stretch>
        </p:blipFill>
        <p:spPr>
          <a:xfrm>
            <a:off x="1230375" y="1306175"/>
            <a:ext cx="6683250" cy="3382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Neuron Concept</a:t>
            </a:r>
            <a:endParaRPr/>
          </a:p>
          <a:p>
            <a:pPr indent="0" lvl="0" marL="0" rtl="0" algn="l">
              <a:spcBef>
                <a:spcPts val="0"/>
              </a:spcBef>
              <a:spcAft>
                <a:spcPts val="0"/>
              </a:spcAft>
              <a:buNone/>
            </a:pPr>
            <a:r>
              <a:t/>
            </a:r>
            <a:endParaRPr/>
          </a:p>
        </p:txBody>
      </p:sp>
      <p:sp>
        <p:nvSpPr>
          <p:cNvPr id="103" name="Google Shape;103;p20"/>
          <p:cNvSpPr txBox="1"/>
          <p:nvPr>
            <p:ph idx="1" type="body"/>
          </p:nvPr>
        </p:nvSpPr>
        <p:spPr>
          <a:xfrm>
            <a:off x="311700" y="1152475"/>
            <a:ext cx="4605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Neurons are nodes in the network through which data and computations flow. The Input, Hidden and Output layers consist of neurons.</a:t>
            </a:r>
            <a:endParaRPr/>
          </a:p>
          <a:p>
            <a:pPr indent="0" lvl="0" marL="0" rtl="0" algn="l">
              <a:spcBef>
                <a:spcPts val="1200"/>
              </a:spcBef>
              <a:spcAft>
                <a:spcPts val="0"/>
              </a:spcAft>
              <a:buClr>
                <a:schemeClr val="dk1"/>
              </a:buClr>
              <a:buSzPts val="1100"/>
              <a:buFont typeface="Arial"/>
              <a:buNone/>
            </a:pPr>
            <a:r>
              <a:rPr lang="tr"/>
              <a:t>The neurons in the hidden layer contain an activation function, and these activation functions saves the neural network from linear dependence.</a:t>
            </a:r>
            <a:endParaRPr/>
          </a:p>
          <a:p>
            <a:pPr indent="0" lvl="0" marL="0" rtl="0" algn="l">
              <a:spcBef>
                <a:spcPts val="1200"/>
              </a:spcBef>
              <a:spcAft>
                <a:spcPts val="1200"/>
              </a:spcAft>
              <a:buNone/>
            </a:pPr>
            <a:r>
              <a:rPr lang="tr"/>
              <a:t>This process plays an active role in solving more complex problems than classification or regression problems.</a:t>
            </a:r>
            <a:endParaRPr/>
          </a:p>
        </p:txBody>
      </p:sp>
      <p:pic>
        <p:nvPicPr>
          <p:cNvPr id="104" name="Google Shape;104;p20"/>
          <p:cNvPicPr preferRelativeResize="0"/>
          <p:nvPr/>
        </p:nvPicPr>
        <p:blipFill>
          <a:blip r:embed="rId3">
            <a:alphaModFix/>
          </a:blip>
          <a:stretch>
            <a:fillRect/>
          </a:stretch>
        </p:blipFill>
        <p:spPr>
          <a:xfrm>
            <a:off x="4847876" y="1383199"/>
            <a:ext cx="4202074" cy="237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1753950"/>
            <a:ext cx="8520600" cy="163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Fundamental Regression Math</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